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63"/>
  </p:notesMasterIdLst>
  <p:sldIdLst>
    <p:sldId id="443" r:id="rId2"/>
    <p:sldId id="545" r:id="rId3"/>
    <p:sldId id="546" r:id="rId4"/>
    <p:sldId id="444" r:id="rId5"/>
    <p:sldId id="445" r:id="rId6"/>
    <p:sldId id="446" r:id="rId7"/>
    <p:sldId id="489" r:id="rId8"/>
    <p:sldId id="547" r:id="rId9"/>
    <p:sldId id="492" r:id="rId10"/>
    <p:sldId id="494" r:id="rId11"/>
    <p:sldId id="495" r:id="rId12"/>
    <p:sldId id="497" r:id="rId13"/>
    <p:sldId id="490" r:id="rId14"/>
    <p:sldId id="521" r:id="rId15"/>
    <p:sldId id="522" r:id="rId16"/>
    <p:sldId id="523" r:id="rId17"/>
    <p:sldId id="524" r:id="rId18"/>
    <p:sldId id="525" r:id="rId19"/>
    <p:sldId id="518" r:id="rId20"/>
    <p:sldId id="519" r:id="rId21"/>
    <p:sldId id="520" r:id="rId22"/>
    <p:sldId id="551" r:id="rId23"/>
    <p:sldId id="493" r:id="rId24"/>
    <p:sldId id="466" r:id="rId25"/>
    <p:sldId id="552" r:id="rId26"/>
    <p:sldId id="467" r:id="rId27"/>
    <p:sldId id="553" r:id="rId28"/>
    <p:sldId id="468" r:id="rId29"/>
    <p:sldId id="554" r:id="rId30"/>
    <p:sldId id="469" r:id="rId31"/>
    <p:sldId id="555" r:id="rId32"/>
    <p:sldId id="470" r:id="rId33"/>
    <p:sldId id="556" r:id="rId34"/>
    <p:sldId id="531" r:id="rId35"/>
    <p:sldId id="532" r:id="rId36"/>
    <p:sldId id="533" r:id="rId37"/>
    <p:sldId id="535" r:id="rId38"/>
    <p:sldId id="534" r:id="rId39"/>
    <p:sldId id="536" r:id="rId40"/>
    <p:sldId id="537" r:id="rId41"/>
    <p:sldId id="538" r:id="rId42"/>
    <p:sldId id="548" r:id="rId43"/>
    <p:sldId id="539" r:id="rId44"/>
    <p:sldId id="540" r:id="rId45"/>
    <p:sldId id="541" r:id="rId46"/>
    <p:sldId id="542" r:id="rId47"/>
    <p:sldId id="549" r:id="rId48"/>
    <p:sldId id="543" r:id="rId49"/>
    <p:sldId id="557" r:id="rId50"/>
    <p:sldId id="472" r:id="rId51"/>
    <p:sldId id="471" r:id="rId52"/>
    <p:sldId id="473" r:id="rId53"/>
    <p:sldId id="474" r:id="rId54"/>
    <p:sldId id="550" r:id="rId55"/>
    <p:sldId id="475" r:id="rId56"/>
    <p:sldId id="517" r:id="rId57"/>
    <p:sldId id="527" r:id="rId58"/>
    <p:sldId id="528" r:id="rId59"/>
    <p:sldId id="529" r:id="rId60"/>
    <p:sldId id="530" r:id="rId61"/>
    <p:sldId id="544" r:id="rId6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BD49-CDBB-436F-B482-E535D9E6CF50}" type="datetimeFigureOut">
              <a:rPr lang="es-ES" smtClean="0"/>
              <a:pPr/>
              <a:t>07/05/2020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A11A-6FA2-4D86-A286-C805CC984C8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1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E8E02-79A4-454B-B0C6-C80E20D2FD62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805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C05C4-9594-4626-AC8B-B02BFC2BEFFA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75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C05C4-9594-4626-AC8B-B02BFC2BEFFA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450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C05C4-9594-4626-AC8B-B02BFC2BEFFA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235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C05C4-9594-4626-AC8B-B02BFC2BEFFA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235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dirty="0">
              <a:latin typeface="Gill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56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mtClean="0"/>
              <a:t>Se </a:t>
            </a:r>
            <a:r>
              <a:rPr lang="es-AR" dirty="0" smtClean="0"/>
              <a:t>recomienda usar opuestos o utilizar la triada del triángulo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A11A-6FA2-4D86-A286-C805CC984C80}" type="slidenum">
              <a:rPr lang="es-ES" smtClean="0"/>
              <a:pPr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559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2 Marcador de notas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 dirty="0">
              <a:latin typeface="Gill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3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 sz="2400"/>
            </a:lvl1pPr>
            <a:lvl2pPr marL="347472" indent="-342900">
              <a:buClr>
                <a:srgbClr val="C00000"/>
              </a:buClr>
              <a:buFont typeface="Arial" panose="020B0604020202020204" pitchFamily="34" charset="0"/>
              <a:buChar char=" "/>
              <a:defRPr sz="2000"/>
            </a:lvl2pPr>
            <a:lvl3pPr marL="548640" indent="-548640">
              <a:buClr>
                <a:srgbClr val="C00000"/>
              </a:buClr>
              <a:buFont typeface="Arial" panose="020B0604020202020204" pitchFamily="34" charset="0"/>
              <a:buChar char=" "/>
              <a:defRPr sz="1800"/>
            </a:lvl3pPr>
            <a:lvl4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4pPr>
            <a:lvl5pPr marL="1097280" indent="-1097280">
              <a:buClr>
                <a:srgbClr val="C00000"/>
              </a:buClr>
              <a:buFont typeface="Arial" panose="020B0604020202020204" pitchFamily="34" charset="0"/>
              <a:buChar char=" 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7 CuadroTexto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4" y="6509534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4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2019</a:t>
            </a:r>
            <a:endParaRPr lang="es-E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Ingeniería de Software II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808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2"/>
            <a:ext cx="10780776" cy="613283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2019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Ingeniería de Software II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8" name="Picture 4" descr="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21928" y="12576"/>
            <a:ext cx="12144672" cy="40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2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2" y="643372"/>
            <a:ext cx="10022838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0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 dirty="0"/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4" y="6509534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5"/>
            <a:ext cx="9793088" cy="4478753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 smtClean="0"/>
              <a:t> Haga clic para modificar el estilo de texto del patrón</a:t>
            </a:r>
          </a:p>
          <a:p>
            <a:pPr lvl="1"/>
            <a:r>
              <a:rPr lang="es-ES" dirty="0" smtClean="0"/>
              <a:t> Segundo nivel</a:t>
            </a:r>
          </a:p>
          <a:p>
            <a:pPr lvl="2"/>
            <a:r>
              <a:rPr lang="es-ES" dirty="0" smtClean="0"/>
              <a:t> Tercer nivel</a:t>
            </a:r>
          </a:p>
          <a:p>
            <a:pPr lvl="3"/>
            <a:r>
              <a:rPr lang="es-ES" dirty="0" smtClean="0"/>
              <a:t> Cuarto nivel</a:t>
            </a:r>
          </a:p>
          <a:p>
            <a:pPr lvl="4"/>
            <a:r>
              <a:rPr lang="es-ES" dirty="0" smtClean="0"/>
              <a:t> Quinto nivel</a:t>
            </a:r>
            <a:endParaRPr lang="es-AR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smtClean="0"/>
              <a:t>Ingeniería de Software II</a:t>
            </a:r>
            <a:endParaRPr lang="es-AR" dirty="0"/>
          </a:p>
        </p:txBody>
      </p:sp>
      <p:sp>
        <p:nvSpPr>
          <p:cNvPr id="11" name="17 CuadroTexto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7 CuadroTexto"/>
          <p:cNvSpPr txBox="1"/>
          <p:nvPr userDrawn="1"/>
        </p:nvSpPr>
        <p:spPr>
          <a:xfrm>
            <a:off x="5176313" y="6484425"/>
            <a:ext cx="662361" cy="26161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lang="es-ES" sz="140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sz="1100" dirty="0"/>
              <a:t>Fuente:</a:t>
            </a:r>
            <a:endParaRPr lang="es-AR" sz="1100" dirty="0"/>
          </a:p>
        </p:txBody>
      </p:sp>
      <p:cxnSp>
        <p:nvCxnSpPr>
          <p:cNvPr id="14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972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AR" smtClean="0"/>
              <a:t>Ingeniería de Software II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6099851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"/>
          <p:cNvPicPr/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32048" y="116632"/>
            <a:ext cx="12159952" cy="4177967"/>
          </a:xfrm>
          <a:prstGeom prst="rect">
            <a:avLst/>
          </a:prstGeom>
          <a:noFill/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2"/>
            <a:ext cx="10780776" cy="613283"/>
          </a:xfrm>
        </p:spPr>
        <p:txBody>
          <a:bodyPr anchor="b">
            <a:noAutofit/>
          </a:bodyPr>
          <a:lstStyle>
            <a:lvl1pPr>
              <a:defRPr sz="4400" b="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s-ES"/>
              <a:t>2019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s-ES"/>
              <a:t>Ingeniería de Software II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70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6">
                    <a:alpha val="25000"/>
                  </a:schemeClr>
                </a:solidFill>
                <a:latin typeface="+mj-lt"/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smtClean="0"/>
              <a:t>Ingeniería de Software II</a:t>
            </a:r>
            <a:endParaRPr lang="es-AR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4">
            <a:extLst>
              <a:ext uri="{FF2B5EF4-FFF2-40B4-BE49-F238E27FC236}">
                <a16:creationId xmlns:a16="http://schemas.microsoft.com/office/drawing/2014/main" id="{5827CDC7-EB87-4318-A833-C296A79A25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08" y="0"/>
            <a:ext cx="1210492" cy="11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120" baseline="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Clr>
          <a:srgbClr val="C00000"/>
        </a:buClr>
        <a:buFont typeface="Arial" panose="020B0604020202020204" pitchFamily="34" charset="0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eaaDev/uiArch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www.wolframalpha.com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ia.com/demo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hyperlink" Target="https://activetheory.net/home" TargetMode="Externa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egin.com/" TargetMode="External"/><Relationship Id="rId2" Type="http://schemas.openxmlformats.org/officeDocument/2006/relationships/hyperlink" Target="https://codewebbarcelona.com/blog/mejores-disenos-web-2019-2020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eg"/><Relationship Id="rId4" Type="http://schemas.openxmlformats.org/officeDocument/2006/relationships/hyperlink" Target="https://www.mendo.n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efectodigital.online/post/2018/04/18/dise%C3%B1o-de-interfaz-de-usuario-ui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Ingeniería de software II</a:t>
            </a:r>
          </a:p>
        </p:txBody>
      </p:sp>
      <p:sp>
        <p:nvSpPr>
          <p:cNvPr id="17410" name="2 Subtítulo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Diseño de la interfaz del usuario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8FBCA-B5DA-43DA-86E0-3066B89D06AB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258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Diseño de Interfaces y (</a:t>
            </a:r>
            <a:r>
              <a:rPr lang="es-AR" dirty="0" err="1"/>
              <a:t>Udx</a:t>
            </a:r>
            <a:r>
              <a:rPr lang="es-AR" dirty="0"/>
              <a:t>) - Fuentes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23392" y="2182453"/>
            <a:ext cx="9793088" cy="2749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2800" dirty="0"/>
              <a:t>Se toma </a:t>
            </a:r>
            <a:r>
              <a:rPr lang="es-AR" sz="2800" b="1" u="sng" dirty="0"/>
              <a:t>información </a:t>
            </a:r>
            <a:r>
              <a:rPr lang="es-AR" sz="2800" dirty="0"/>
              <a:t>de diferentes fuentes que permiten estudiar al usuario:</a:t>
            </a:r>
          </a:p>
          <a:p>
            <a:r>
              <a:rPr lang="es-AR" sz="2800" dirty="0"/>
              <a:t> Encuestas</a:t>
            </a:r>
          </a:p>
          <a:p>
            <a:r>
              <a:rPr lang="es-AR" sz="2800" dirty="0"/>
              <a:t>Información de ventas</a:t>
            </a:r>
          </a:p>
          <a:p>
            <a:r>
              <a:rPr lang="es-AR" sz="2800" dirty="0"/>
              <a:t>Información de mercadotecnia</a:t>
            </a:r>
          </a:p>
          <a:p>
            <a:r>
              <a:rPr lang="es-AR" sz="2800" dirty="0"/>
              <a:t> Información de charlas de apoyo al </a:t>
            </a:r>
            <a:r>
              <a:rPr lang="es-AR" sz="2800" dirty="0" smtClean="0"/>
              <a:t>usuario</a:t>
            </a:r>
            <a:endParaRPr lang="es-AR" sz="28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666" y="2885144"/>
            <a:ext cx="2428209" cy="3126869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72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Diseño de Interfaces y (</a:t>
            </a:r>
            <a:r>
              <a:rPr lang="es-AR" dirty="0" err="1"/>
              <a:t>Udx</a:t>
            </a:r>
            <a:r>
              <a:rPr lang="es-AR" dirty="0"/>
              <a:t>) – Información a  relevar del usuario para crear el Perfil de usuario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055440" y="1924380"/>
            <a:ext cx="9793088" cy="4478753"/>
          </a:xfrm>
        </p:spPr>
        <p:txBody>
          <a:bodyPr>
            <a:normAutofit lnSpcReduction="10000"/>
          </a:bodyPr>
          <a:lstStyle/>
          <a:p>
            <a:r>
              <a:rPr lang="es-AR" dirty="0"/>
              <a:t>Franja de edad</a:t>
            </a:r>
          </a:p>
          <a:p>
            <a:r>
              <a:rPr lang="es-AR" dirty="0"/>
              <a:t>Etnia</a:t>
            </a:r>
          </a:p>
          <a:p>
            <a:r>
              <a:rPr lang="es-AR" dirty="0"/>
              <a:t>Género</a:t>
            </a:r>
          </a:p>
          <a:p>
            <a:r>
              <a:rPr lang="es-AR" dirty="0"/>
              <a:t>Experiencia</a:t>
            </a:r>
          </a:p>
          <a:p>
            <a:r>
              <a:rPr lang="es-AR" dirty="0"/>
              <a:t>Nivel de ingresos</a:t>
            </a:r>
          </a:p>
          <a:p>
            <a:r>
              <a:rPr lang="es-AR" dirty="0"/>
              <a:t>Idioma</a:t>
            </a:r>
          </a:p>
          <a:p>
            <a:r>
              <a:rPr lang="es-AR" dirty="0"/>
              <a:t>Nivel de Estudios</a:t>
            </a:r>
          </a:p>
          <a:p>
            <a:r>
              <a:rPr lang="es-AR" dirty="0"/>
              <a:t>Localización</a:t>
            </a:r>
          </a:p>
          <a:p>
            <a:r>
              <a:rPr lang="es-AR" dirty="0"/>
              <a:t>Ocupación o profesión</a:t>
            </a:r>
          </a:p>
          <a:p>
            <a:r>
              <a:rPr lang="es-AR" dirty="0"/>
              <a:t>Religión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9" y="285261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Diseño de Interfaces y (</a:t>
            </a:r>
            <a:r>
              <a:rPr lang="es-AR" dirty="0" err="1"/>
              <a:t>Udx</a:t>
            </a:r>
            <a:r>
              <a:rPr lang="es-AR" dirty="0"/>
              <a:t>) – Relevamiento de la tarea: Contexto y ambiente de trabajo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dirty="0" err="1"/>
              <a:t>Pressman</a:t>
            </a:r>
            <a:endParaRPr lang="es-AR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23391" y="1932786"/>
            <a:ext cx="9793088" cy="4371616"/>
          </a:xfrm>
        </p:spPr>
        <p:txBody>
          <a:bodyPr>
            <a:normAutofit fontScale="92500" lnSpcReduction="10000"/>
          </a:bodyPr>
          <a:lstStyle/>
          <a:p>
            <a:r>
              <a:rPr lang="es-AR" dirty="0"/>
              <a:t>Estudio de las partes implicadas en el sistema</a:t>
            </a:r>
          </a:p>
          <a:p>
            <a:r>
              <a:rPr lang="es-AR" dirty="0"/>
              <a:t>Revisión de las competencias del producto</a:t>
            </a:r>
          </a:p>
          <a:p>
            <a:r>
              <a:rPr lang="es-AR" dirty="0"/>
              <a:t>Recorridos del usuario dentro del sistema físico o virtual</a:t>
            </a:r>
          </a:p>
          <a:p>
            <a:r>
              <a:rPr lang="es-AR" dirty="0"/>
              <a:t>¿Qué trabajo realizará el usuario en circunstancias específicas? </a:t>
            </a:r>
          </a:p>
          <a:p>
            <a:r>
              <a:rPr lang="es-AR" dirty="0"/>
              <a:t> ¿Qué tareas y </a:t>
            </a:r>
            <a:r>
              <a:rPr lang="es-AR" dirty="0" err="1"/>
              <a:t>subtareas</a:t>
            </a:r>
            <a:r>
              <a:rPr lang="es-AR" dirty="0"/>
              <a:t> se efectuarán cuando el usuario haga su trabajo? </a:t>
            </a:r>
          </a:p>
          <a:p>
            <a:r>
              <a:rPr lang="es-AR" dirty="0"/>
              <a:t> ¿Qué dominio de problema específico manipulará el usuario al realizar su labor? </a:t>
            </a:r>
          </a:p>
          <a:p>
            <a:r>
              <a:rPr lang="es-AR" dirty="0"/>
              <a:t> ¿Cuál es la secuencia de las tareas (el flujo del trabajo)? • ¿Cuál es la jerarquía de las tareas? </a:t>
            </a:r>
            <a:endParaRPr lang="es-AR" dirty="0" smtClean="0"/>
          </a:p>
          <a:p>
            <a:endParaRPr lang="es-AR" dirty="0"/>
          </a:p>
          <a:p>
            <a:pPr marL="0" indent="0">
              <a:buNone/>
            </a:pPr>
            <a:r>
              <a:rPr lang="es-AR" b="1" dirty="0"/>
              <a:t>Esta etapa se realiza en paralelo a la generación de </a:t>
            </a:r>
            <a:r>
              <a:rPr lang="es-AR" b="1" dirty="0" smtClean="0"/>
              <a:t>la especificación </a:t>
            </a:r>
            <a:r>
              <a:rPr lang="es-AR" b="1" dirty="0"/>
              <a:t>de requerimientos que se esté utilizando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6119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Aspectos de diseño de interfaz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AR" dirty="0">
                <a:solidFill>
                  <a:schemeClr val="accent1"/>
                </a:solidFill>
              </a:rPr>
              <a:t>Ingeniería de Software II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13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168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392" y="298114"/>
            <a:ext cx="10022838" cy="1129444"/>
          </a:xfrm>
        </p:spPr>
        <p:txBody>
          <a:bodyPr>
            <a:normAutofit/>
          </a:bodyPr>
          <a:lstStyle/>
          <a:p>
            <a:r>
              <a:rPr lang="es-ES" dirty="0" smtClean="0"/>
              <a:t>Reglas </a:t>
            </a:r>
            <a:r>
              <a:rPr lang="es-ES" dirty="0"/>
              <a:t>básica del Diseño (reglas doradas del diseño)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Pressman</a:t>
            </a:r>
            <a:r>
              <a:rPr lang="es-ES_tradnl" dirty="0"/>
              <a:t> Cap. 11. </a:t>
            </a:r>
            <a:r>
              <a:rPr lang="es-ES_tradnl" dirty="0" err="1"/>
              <a:t>ma</a:t>
            </a:r>
            <a:r>
              <a:rPr lang="es-ES_tradnl" dirty="0"/>
              <a:t> edición</a:t>
            </a:r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Theo</a:t>
            </a:r>
            <a:r>
              <a:rPr lang="es-ES_tradnl" dirty="0"/>
              <a:t> </a:t>
            </a:r>
            <a:r>
              <a:rPr lang="es-ES_tradnl" dirty="0" err="1"/>
              <a:t>Mandel</a:t>
            </a:r>
            <a:r>
              <a:rPr lang="es-ES_tradnl" dirty="0"/>
              <a:t> (1997) indica como reglas</a:t>
            </a:r>
            <a:r>
              <a:rPr lang="es-ES_tradnl" dirty="0" smtClean="0"/>
              <a:t>: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sz="3600" dirty="0"/>
              <a:t>Dar control al usuario</a:t>
            </a:r>
          </a:p>
          <a:p>
            <a:r>
              <a:rPr lang="es-ES_tradnl" sz="3600" dirty="0"/>
              <a:t>Reducir la carga de memoria del usuario</a:t>
            </a:r>
          </a:p>
          <a:p>
            <a:r>
              <a:rPr lang="es-ES_tradnl" sz="3600" dirty="0"/>
              <a:t>Lograr una Interfaz consistente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dirty="0"/>
              <a:t>Y sumamos Factores Humanos</a:t>
            </a:r>
          </a:p>
          <a:p>
            <a:endParaRPr lang="es-ES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91" y="3244869"/>
            <a:ext cx="1794163" cy="17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Reglas </a:t>
            </a:r>
            <a:r>
              <a:rPr lang="es-ES" dirty="0"/>
              <a:t>básica del </a:t>
            </a:r>
            <a:r>
              <a:rPr lang="es-ES" dirty="0" smtClean="0"/>
              <a:t>Diseño  </a:t>
            </a:r>
            <a:br>
              <a:rPr lang="es-ES" dirty="0" smtClean="0"/>
            </a:br>
            <a:r>
              <a:rPr lang="es-ES_tradnl" dirty="0" smtClean="0"/>
              <a:t>Dar </a:t>
            </a:r>
            <a:r>
              <a:rPr lang="es-ES_tradnl" dirty="0"/>
              <a:t>control al usuario</a:t>
            </a:r>
            <a:br>
              <a:rPr lang="es-ES_tradnl" dirty="0"/>
            </a:b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Pressman Cap. 12</a:t>
            </a:r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738267" y="2030781"/>
            <a:ext cx="9793088" cy="4478753"/>
          </a:xfrm>
        </p:spPr>
        <p:txBody>
          <a:bodyPr>
            <a:noAutofit/>
          </a:bodyPr>
          <a:lstStyle/>
          <a:p>
            <a:pPr lvl="1"/>
            <a:r>
              <a:rPr lang="es-ES_tradnl" sz="2800" dirty="0" smtClean="0"/>
              <a:t>El </a:t>
            </a:r>
            <a:r>
              <a:rPr lang="es-ES_tradnl" sz="2800" dirty="0"/>
              <a:t>usuario busca un sistema que reaccione a sus necesidades  y lo ayude a hacer  sus tareas.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Definir modos de interacción de forma que el usuario no realice acciones innecesarias 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Proporcionar una interacción flexible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Incluir las opciones de interrumpir y deshacer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Depurar la interacción a medida que aumenta la destreza del usuario.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Ocultar al usuario ocasional los elementos técnicos internos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i="0" dirty="0"/>
              <a:t>Diseñar interacción directa con los objetos que aparecen en pantalla</a:t>
            </a:r>
          </a:p>
          <a:p>
            <a:endParaRPr lang="es-ES" sz="2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8418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Reglas </a:t>
            </a:r>
            <a:r>
              <a:rPr lang="es-ES" dirty="0"/>
              <a:t>básica del </a:t>
            </a:r>
            <a:r>
              <a:rPr lang="es-ES" dirty="0" smtClean="0"/>
              <a:t>Diseño</a:t>
            </a:r>
            <a:br>
              <a:rPr lang="es-ES" dirty="0" smtClean="0"/>
            </a:br>
            <a:r>
              <a:rPr lang="es-ES_tradnl" dirty="0"/>
              <a:t>Reducir la carga de memoria del usuario</a:t>
            </a:r>
            <a:br>
              <a:rPr lang="es-ES_tradnl" dirty="0"/>
            </a:b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Pressman Cap. 12</a:t>
            </a:r>
            <a:endParaRPr lang="es-ES_tradnl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853142" y="2539884"/>
            <a:ext cx="9793088" cy="2517025"/>
          </a:xfrm>
        </p:spPr>
        <p:txBody>
          <a:bodyPr>
            <a:noAutofit/>
          </a:bodyPr>
          <a:lstStyle/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Reducir la demanda a corto </a:t>
            </a:r>
            <a:r>
              <a:rPr lang="es-ES_tradnl" sz="2800" i="0" dirty="0" smtClean="0"/>
              <a:t>plazo</a:t>
            </a:r>
            <a:endParaRPr lang="es-ES_tradnl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Definir valores por defecto que tengan </a:t>
            </a:r>
            <a:r>
              <a:rPr lang="es-ES_tradnl" sz="2800" i="0" dirty="0" smtClean="0"/>
              <a:t>significado</a:t>
            </a:r>
            <a:endParaRPr lang="es-ES_tradnl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Definir accesos directos intuitivos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El formato visual de la interfaz debe basarse en una metáfora de la realidad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Desglosar la información de manera progresiva</a:t>
            </a:r>
          </a:p>
          <a:p>
            <a:endParaRPr lang="es-ES_tradnl" sz="2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5850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Reglas </a:t>
            </a:r>
            <a:r>
              <a:rPr lang="es-ES" dirty="0"/>
              <a:t>básica del </a:t>
            </a:r>
            <a:r>
              <a:rPr lang="es-ES" dirty="0" smtClean="0"/>
              <a:t>Diseño</a:t>
            </a:r>
            <a:br>
              <a:rPr lang="es-ES" dirty="0" smtClean="0"/>
            </a:br>
            <a:r>
              <a:rPr lang="es-ES_tradnl" dirty="0"/>
              <a:t>Lograr una interfaz consistente </a:t>
            </a:r>
            <a:br>
              <a:rPr lang="es-ES_tradnl" dirty="0"/>
            </a:b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Pressman Cap. 12</a:t>
            </a:r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Permitir que el usuario incluya la tarea actual en un contexto que tenga algún significado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El usuario debe tener la capacidad de determinar de donde viene y hacia donde puede ir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Mantener consistencia en toda la familia de aplicaciones 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Utilizar las mismas reglas de diseños para las mismas interacciones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Mantener modelos que son prácticos para el usuario, a menos que sea imprescindible cambiarlos</a:t>
            </a:r>
          </a:p>
          <a:p>
            <a:endParaRPr lang="es-ES_tradnl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6408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Reglas </a:t>
            </a:r>
            <a:r>
              <a:rPr lang="es-ES" dirty="0"/>
              <a:t>básica del </a:t>
            </a:r>
            <a:r>
              <a:rPr lang="es-ES" dirty="0" smtClean="0"/>
              <a:t>Diseño</a:t>
            </a:r>
            <a:br>
              <a:rPr lang="es-ES" dirty="0" smtClean="0"/>
            </a:br>
            <a:r>
              <a:rPr lang="es-ES_tradnl" dirty="0"/>
              <a:t>Factores Humanos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18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84847" y="2075944"/>
            <a:ext cx="6022685" cy="4478753"/>
          </a:xfrm>
        </p:spPr>
        <p:txBody>
          <a:bodyPr>
            <a:normAutofit/>
          </a:bodyPr>
          <a:lstStyle/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 smtClean="0"/>
              <a:t>Percepción </a:t>
            </a:r>
            <a:r>
              <a:rPr lang="es-ES_tradnl" sz="2800" i="0" dirty="0"/>
              <a:t>visual/auditiva/táctil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Memoria humana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Razonamiento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Capacitación 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Comportamiento/Habilidad personales</a:t>
            </a:r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800" i="0" dirty="0"/>
              <a:t>Diversidad de usuarios</a:t>
            </a:r>
          </a:p>
          <a:p>
            <a:pPr lvl="2"/>
            <a:r>
              <a:rPr lang="es-ES_tradnl" dirty="0"/>
              <a:t>Usuarios casuales: Necesitan interfaces que los guíen.</a:t>
            </a:r>
          </a:p>
          <a:p>
            <a:pPr lvl="2"/>
            <a:r>
              <a:rPr lang="es-ES_tradnl" dirty="0"/>
              <a:t>Usuarios experimentados: Requieren interfaces ágiles.</a:t>
            </a:r>
          </a:p>
          <a:p>
            <a:pPr lvl="2"/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32" y="2075944"/>
            <a:ext cx="5483734" cy="365011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87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Usabilidad </a:t>
            </a:r>
            <a:r>
              <a:rPr lang="es-ES_tradnl" dirty="0"/>
              <a:t>- Concepto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19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7829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AR" dirty="0"/>
              <a:t> La usabilidad </a:t>
            </a:r>
            <a:r>
              <a:rPr lang="es-AR" b="1" dirty="0"/>
              <a:t>no proviene </a:t>
            </a:r>
            <a:r>
              <a:rPr lang="es-AR" dirty="0"/>
              <a:t>de la estética, de mecanismos de interacción avanzados o de interfaces inteligentes. En vez de eso, se obtiene cuando la arquitectura de la interfaz se ajusta a las necesidades de las personas que la emplearán</a:t>
            </a:r>
            <a:r>
              <a:rPr lang="es-AR" dirty="0" smtClean="0"/>
              <a:t>.</a:t>
            </a:r>
          </a:p>
          <a:p>
            <a:pPr algn="just"/>
            <a:endParaRPr lang="es-AR" dirty="0" smtClean="0"/>
          </a:p>
          <a:p>
            <a:pPr algn="just"/>
            <a:r>
              <a:rPr lang="es-AR" dirty="0" smtClean="0"/>
              <a:t> </a:t>
            </a:r>
            <a:r>
              <a:rPr lang="es-AR" dirty="0"/>
              <a:t>Es ilusorio llegar a una definición formal de usabilidad. </a:t>
            </a:r>
            <a:r>
              <a:rPr lang="es-AR" dirty="0" smtClean="0"/>
              <a:t>Es parte de lo semántico del software y las necesidades de las personas</a:t>
            </a:r>
          </a:p>
          <a:p>
            <a:pPr algn="just"/>
            <a:endParaRPr lang="es-AR" dirty="0" smtClean="0"/>
          </a:p>
          <a:p>
            <a:pPr algn="just"/>
            <a:r>
              <a:rPr lang="es-AR" dirty="0" err="1" smtClean="0"/>
              <a:t>Donahue</a:t>
            </a:r>
            <a:r>
              <a:rPr lang="es-AR" dirty="0" smtClean="0"/>
              <a:t>  </a:t>
            </a:r>
            <a:r>
              <a:rPr lang="es-AR" dirty="0"/>
              <a:t>la define: </a:t>
            </a:r>
            <a:r>
              <a:rPr lang="es-AR" i="1" dirty="0"/>
              <a:t>“La usabilidad es una medida de cuán bien un sistema de cómputo […] facilita el aprendizaje, ayuda a quienes lo emplean a recordar lo aprendido, reduce la probabilidad de cometer errores, les permite ser eficientes y los deja satisfechos con el sistema.”</a:t>
            </a:r>
            <a:endParaRPr lang="es-ES_tradnl" i="1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4997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¿Qué es el diseño de una interface de usuario </a:t>
            </a:r>
            <a:br>
              <a:rPr lang="es-ES" dirty="0" smtClean="0"/>
            </a:br>
            <a:r>
              <a:rPr lang="es-ES" dirty="0" smtClean="0"/>
              <a:t>(UI- </a:t>
            </a:r>
            <a:r>
              <a:rPr lang="es-ES" dirty="0" err="1" smtClean="0"/>
              <a:t>User</a:t>
            </a:r>
            <a:r>
              <a:rPr lang="es-ES" dirty="0" smtClean="0"/>
              <a:t> Interface)?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9820-87EE-4897-A468-24CA726B3F0B}" type="slidenum">
              <a:rPr lang="es-AR" smtClean="0"/>
              <a:pPr/>
              <a:t>2</a:t>
            </a:fld>
            <a:endParaRPr lang="es-AR" dirty="0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23391" y="1902575"/>
            <a:ext cx="10889735" cy="4606959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Se basa </a:t>
            </a:r>
            <a:r>
              <a:rPr lang="es-ES" dirty="0"/>
              <a:t>en diseño de computadoras, aplicaciones, máquinas, dispositivos de comunicación móvil, aplicaciones de software y sitios web enfocado en la experiencia de usuario y la interacción. </a:t>
            </a:r>
            <a:endParaRPr lang="es-ES" dirty="0" smtClean="0"/>
          </a:p>
          <a:p>
            <a:pPr algn="just"/>
            <a:endParaRPr lang="es-ES" i="1" dirty="0" smtClean="0"/>
          </a:p>
          <a:p>
            <a:pPr algn="just"/>
            <a:endParaRPr lang="es-ES" i="1" dirty="0"/>
          </a:p>
          <a:p>
            <a:pPr algn="ctr"/>
            <a:r>
              <a:rPr lang="es-ES" i="1" dirty="0" smtClean="0"/>
              <a:t>Normalmente </a:t>
            </a:r>
            <a:r>
              <a:rPr lang="es-ES" i="1" dirty="0"/>
              <a:t>es una actividad multidisciplinar que involucra a varias ramas del diseño y el conocimiento como el diseño gráfico, industrial, web, de software y la ergonomía; y está implicado en un amplio rango de proyectos, desde sistemas para computadoras, vehículos hasta aviones </a:t>
            </a:r>
            <a:r>
              <a:rPr lang="es-ES" i="1" dirty="0" smtClean="0"/>
              <a:t>comerciales</a:t>
            </a:r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855003" y="6508497"/>
            <a:ext cx="2162515" cy="3054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Esteve </a:t>
            </a:r>
            <a:r>
              <a:rPr lang="es-ES_tradnl" dirty="0" err="1" smtClean="0">
                <a:solidFill>
                  <a:schemeClr val="tx1">
                    <a:alpha val="60000"/>
                  </a:schemeClr>
                </a:solidFill>
              </a:rPr>
              <a:t>Krug</a:t>
            </a:r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 : No me hagas pensar”</a:t>
            </a:r>
            <a:endParaRPr lang="es-ES_tradn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Usabilidad </a:t>
            </a:r>
            <a:r>
              <a:rPr lang="es-ES_tradnl" dirty="0"/>
              <a:t>- ¿Cuando existe? (1)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20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7829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AR" b="1" dirty="0"/>
              <a:t>La forma de determinar si existe “usabilidad” en un sistema que se construye es evaluarla o probarla. Los usuarios interactúan con el sistema y  deben responden las preguntas siguientes:</a:t>
            </a:r>
          </a:p>
          <a:p>
            <a:pPr algn="just"/>
            <a:r>
              <a:rPr lang="es-AR" dirty="0"/>
              <a:t>¿El sistema es utilizable sin ayuda o enseñanza continua? </a:t>
            </a:r>
          </a:p>
          <a:p>
            <a:pPr algn="just"/>
            <a:r>
              <a:rPr lang="es-AR" dirty="0"/>
              <a:t> ¿Las reglas de interacción ayudan a un usuario preparado a trabajar con eficiencia?</a:t>
            </a:r>
          </a:p>
          <a:p>
            <a:pPr algn="just"/>
            <a:r>
              <a:rPr lang="es-AR" dirty="0"/>
              <a:t> ¿Los mecanismos de interacción se hacen más flexibles a medida que los usuarios conocen más?</a:t>
            </a:r>
          </a:p>
          <a:p>
            <a:pPr algn="just"/>
            <a:r>
              <a:rPr lang="es-AR" dirty="0"/>
              <a:t> ¿Se ha adaptado el sistema al ambiente físico y social en el que se usará?</a:t>
            </a:r>
          </a:p>
          <a:p>
            <a:pPr algn="just"/>
            <a:r>
              <a:rPr lang="es-AR" dirty="0"/>
              <a:t> ¿El usuario está al tanto del estado del sistema? ¿Sabe en todo momento dónde está? </a:t>
            </a:r>
          </a:p>
          <a:p>
            <a:pPr algn="just"/>
            <a:r>
              <a:rPr lang="es-AR" dirty="0"/>
              <a:t> ¿La interfaz está estructurada de manera lógica y consistente? </a:t>
            </a:r>
          </a:p>
          <a:p>
            <a:pPr algn="just"/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3151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Usabilidad </a:t>
            </a:r>
            <a:r>
              <a:rPr lang="es-ES_tradnl" dirty="0"/>
              <a:t>- ¿Cuando existe? (2)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21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7829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1" y="1902575"/>
            <a:ext cx="10124325" cy="2378479"/>
          </a:xfrm>
        </p:spPr>
        <p:txBody>
          <a:bodyPr>
            <a:normAutofit/>
          </a:bodyPr>
          <a:lstStyle/>
          <a:p>
            <a:pPr algn="just"/>
            <a:r>
              <a:rPr lang="es-AR" dirty="0"/>
              <a:t>¿Los mecanismos, iconos y procedimientos de interacción son consistentes en toda la interfaz? </a:t>
            </a:r>
          </a:p>
          <a:p>
            <a:pPr algn="just"/>
            <a:r>
              <a:rPr lang="es-AR" dirty="0"/>
              <a:t> ¿La interacción prevé errores y ayuda al usuario a corregirlos? </a:t>
            </a:r>
          </a:p>
          <a:p>
            <a:pPr algn="just"/>
            <a:r>
              <a:rPr lang="es-AR" dirty="0"/>
              <a:t>  ¿La interfaz es tolerante a los errores que se cometen? </a:t>
            </a:r>
          </a:p>
          <a:p>
            <a:pPr algn="just"/>
            <a:r>
              <a:rPr lang="es-AR" dirty="0"/>
              <a:t>¿Es sencilla la interacción?</a:t>
            </a:r>
          </a:p>
          <a:p>
            <a:pPr marL="0" indent="0" algn="just">
              <a:buNone/>
            </a:pPr>
            <a:endParaRPr lang="es-AR" dirty="0"/>
          </a:p>
          <a:p>
            <a:pPr algn="just"/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018498" y="4341661"/>
            <a:ext cx="8150737" cy="15696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AR" sz="3200" dirty="0"/>
              <a:t>Si cada una de estas preguntas obtiene un </a:t>
            </a:r>
            <a:r>
              <a:rPr lang="es-AR" sz="3200" b="1" dirty="0" smtClean="0"/>
              <a:t>“SI” </a:t>
            </a:r>
            <a:r>
              <a:rPr lang="es-AR" sz="3200" dirty="0"/>
              <a:t>como respuesta, es probable que se haya logrado la usabilidad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40416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Principios de Usabilidad -  JACOB NIELSEN</a:t>
            </a:r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22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Dialogo simple y natural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Lenguaje del usuario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Minimizar el uso de la memoria del usuario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Consistencia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err="1" smtClean="0"/>
              <a:t>Feedback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Salidas evidentes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Mensajes de error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Prevención de errores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Atajos</a:t>
            </a:r>
            <a:endParaRPr lang="es-ES" dirty="0"/>
          </a:p>
          <a:p>
            <a:pPr marL="457200" indent="-457200" fontAlgn="base">
              <a:buFont typeface="+mj-lt"/>
              <a:buAutoNum type="arabicPeriod"/>
            </a:pPr>
            <a:r>
              <a:rPr lang="es-ES" dirty="0" smtClean="0"/>
              <a:t>Ayudas</a:t>
            </a:r>
            <a:endParaRPr lang="es-ES" dirty="0"/>
          </a:p>
          <a:p>
            <a:endParaRPr lang="es-AR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AR" smtClean="0"/>
              <a:t>Ingeniería de Software II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3457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Principios </a:t>
            </a:r>
            <a:r>
              <a:rPr lang="es-ES_tradnl" dirty="0"/>
              <a:t>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23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7829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dirty="0"/>
              <a:t>Existen ciertos principios de diseño que enuncian el </a:t>
            </a:r>
            <a:r>
              <a:rPr lang="es-ES" u="sng" dirty="0"/>
              <a:t>diálogo correcto </a:t>
            </a:r>
            <a:r>
              <a:rPr lang="es-ES" dirty="0"/>
              <a:t>que debe proveer una interfaz de usuario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/>
              <a:t>Estos principios fueron desarrollados por Jacob </a:t>
            </a:r>
            <a:r>
              <a:rPr lang="es-ES" dirty="0" err="1" smtClean="0"/>
              <a:t>Nielsen</a:t>
            </a:r>
            <a:r>
              <a:rPr lang="es-ES" dirty="0" smtClean="0"/>
              <a:t> </a:t>
            </a:r>
            <a:r>
              <a:rPr lang="es-ES" dirty="0"/>
              <a:t>y son utilizados para el diseño de </a:t>
            </a:r>
            <a:r>
              <a:rPr lang="es-ES" dirty="0" smtClean="0"/>
              <a:t>interfaces </a:t>
            </a:r>
            <a:r>
              <a:rPr lang="es-ES" dirty="0"/>
              <a:t>y, como métricas de evaluación de interfaces </a:t>
            </a:r>
            <a:r>
              <a:rPr lang="es-ES" dirty="0" smtClean="0"/>
              <a:t>ya desarrolladas.</a:t>
            </a:r>
          </a:p>
          <a:p>
            <a:endParaRPr lang="es-ES" dirty="0"/>
          </a:p>
          <a:p>
            <a:endParaRPr lang="es-ES" dirty="0"/>
          </a:p>
          <a:p>
            <a:pPr marL="0" indent="0" algn="ctr">
              <a:buNone/>
            </a:pPr>
            <a:r>
              <a:rPr lang="es-ES" i="1" dirty="0"/>
              <a:t>Aunque estos principios fueron pensados inicialmente para interfaces textuales, sirven de base para el diseño preliminar de cualquier otro tipo de interfaz.</a:t>
            </a:r>
          </a:p>
          <a:p>
            <a:pPr algn="ctr"/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83016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24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8853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374010" y="1943240"/>
            <a:ext cx="9981108" cy="4441032"/>
          </a:xfrm>
        </p:spPr>
        <p:txBody>
          <a:bodyPr>
            <a:noAutofit/>
          </a:bodyPr>
          <a:lstStyle/>
          <a:p>
            <a:r>
              <a:rPr lang="es-ES" sz="3200" dirty="0"/>
              <a:t>1.- </a:t>
            </a:r>
            <a:r>
              <a:rPr lang="es-ES" sz="3200" b="1" dirty="0"/>
              <a:t>Diálogo simple y natural</a:t>
            </a:r>
            <a:r>
              <a:rPr lang="es-ES" sz="3200" dirty="0"/>
              <a:t>:  </a:t>
            </a:r>
            <a:r>
              <a:rPr lang="es-ES" sz="3200" i="1" dirty="0">
                <a:solidFill>
                  <a:srgbClr val="7030A0"/>
                </a:solidFill>
              </a:rPr>
              <a:t>Forma en que la interacción con el usuario debe llevarse a cabo.</a:t>
            </a:r>
          </a:p>
          <a:p>
            <a:pPr lvl="1">
              <a:spcBef>
                <a:spcPts val="0"/>
              </a:spcBef>
            </a:pPr>
            <a:endParaRPr lang="es-ES" sz="2200" dirty="0" smtClean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200" dirty="0"/>
              <a:t> </a:t>
            </a:r>
            <a:r>
              <a:rPr lang="es-ES" sz="2800" i="0" dirty="0"/>
              <a:t>Realizar una escritura correcta, sin errores de </a:t>
            </a:r>
            <a:r>
              <a:rPr lang="es-ES" sz="2800" i="0" dirty="0" err="1" smtClean="0"/>
              <a:t>tipeo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 No mezclar información importante con la </a:t>
            </a:r>
            <a:r>
              <a:rPr lang="es-ES" sz="2800" i="0" dirty="0" smtClean="0"/>
              <a:t>irrelevante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 Distribución adecuada de la </a:t>
            </a:r>
            <a:r>
              <a:rPr lang="es-ES" sz="2800" i="0" dirty="0" smtClean="0"/>
              <a:t>información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 </a:t>
            </a:r>
            <a:r>
              <a:rPr lang="es-ES" sz="2800" i="0" dirty="0" err="1"/>
              <a:t>Prompts</a:t>
            </a:r>
            <a:r>
              <a:rPr lang="es-ES" sz="2800" i="0" dirty="0"/>
              <a:t> lógicamente bien </a:t>
            </a:r>
            <a:r>
              <a:rPr lang="es-ES" sz="2800" i="0" dirty="0" smtClean="0"/>
              <a:t>diseñados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 Evitar el uso excesivo de mayúsculas y de </a:t>
            </a:r>
            <a:r>
              <a:rPr lang="es-ES" sz="2800" i="0" dirty="0" smtClean="0"/>
              <a:t>abreviaturas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 Unificar el empleo de las funciones </a:t>
            </a:r>
            <a:r>
              <a:rPr lang="es-ES" sz="2800" i="0" dirty="0" smtClean="0"/>
              <a:t>predefinidas</a:t>
            </a:r>
            <a:endParaRPr lang="es-ES" sz="2800" i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6199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25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8853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9981108" cy="4606959"/>
          </a:xfrm>
        </p:spPr>
        <p:txBody>
          <a:bodyPr>
            <a:noAutofit/>
          </a:bodyPr>
          <a:lstStyle/>
          <a:p>
            <a:r>
              <a:rPr lang="es-ES" sz="2800" dirty="0" smtClean="0"/>
              <a:t>2</a:t>
            </a:r>
            <a:r>
              <a:rPr lang="es-ES" sz="2800" dirty="0"/>
              <a:t>.- </a:t>
            </a:r>
            <a:r>
              <a:rPr lang="es-ES" sz="2800" b="1" dirty="0"/>
              <a:t>Lenguaje del usuario</a:t>
            </a:r>
            <a:r>
              <a:rPr lang="es-ES" sz="2800" dirty="0"/>
              <a:t>:  </a:t>
            </a:r>
            <a:r>
              <a:rPr lang="es-ES" sz="2800" i="1" dirty="0">
                <a:solidFill>
                  <a:srgbClr val="7030A0"/>
                </a:solidFill>
              </a:rPr>
              <a:t>Emplear en el sistema un lenguaje familiar para el </a:t>
            </a:r>
            <a:r>
              <a:rPr lang="es-ES" sz="2800" i="1" dirty="0" smtClean="0">
                <a:solidFill>
                  <a:srgbClr val="7030A0"/>
                </a:solidFill>
              </a:rPr>
              <a:t>usuario, usar </a:t>
            </a:r>
            <a:r>
              <a:rPr lang="es-ES" sz="2800" i="1" dirty="0">
                <a:solidFill>
                  <a:srgbClr val="7030A0"/>
                </a:solidFill>
              </a:rPr>
              <a:t>el lenguaje del usuario</a:t>
            </a:r>
            <a:r>
              <a:rPr lang="es-ES" sz="2800" i="1" dirty="0" smtClean="0">
                <a:solidFill>
                  <a:srgbClr val="7030A0"/>
                </a:solidFill>
              </a:rPr>
              <a:t>.</a:t>
            </a:r>
          </a:p>
          <a:p>
            <a:pPr lvl="1">
              <a:spcBef>
                <a:spcPts val="0"/>
              </a:spcBef>
            </a:pPr>
            <a:endParaRPr lang="es-ES" sz="2200" dirty="0"/>
          </a:p>
          <a:p>
            <a:pPr lvl="1">
              <a:spcBef>
                <a:spcPts val="0"/>
              </a:spcBef>
            </a:pPr>
            <a:endParaRPr lang="es-ES" sz="220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No utilizar palabras </a:t>
            </a:r>
            <a:r>
              <a:rPr lang="es-ES" sz="2800" i="0" dirty="0" smtClean="0"/>
              <a:t>técnicas, </a:t>
            </a:r>
            <a:r>
              <a:rPr lang="es-ES" sz="2800" i="0" dirty="0"/>
              <a:t>ni </a:t>
            </a:r>
            <a:r>
              <a:rPr lang="es-ES" sz="2800" i="0" dirty="0" smtClean="0"/>
              <a:t>extranjeras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Evitar el truncamiento excesivo de </a:t>
            </a:r>
            <a:r>
              <a:rPr lang="es-ES" sz="2800" i="0" dirty="0" smtClean="0"/>
              <a:t>palabras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Diseñar correctamente las entradas de </a:t>
            </a:r>
            <a:r>
              <a:rPr lang="es-ES" sz="2800" i="0" dirty="0" smtClean="0"/>
              <a:t>datos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Emplear un grado adecuado de información (ni excesivo ni escaso</a:t>
            </a:r>
            <a:r>
              <a:rPr lang="es-ES" sz="2800" i="0" dirty="0" smtClean="0"/>
              <a:t>)</a:t>
            </a:r>
            <a:endParaRPr lang="es-ES" sz="2800" i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5232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26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1" y="1902575"/>
            <a:ext cx="10723481" cy="4478753"/>
          </a:xfrm>
        </p:spPr>
        <p:txBody>
          <a:bodyPr>
            <a:normAutofit/>
          </a:bodyPr>
          <a:lstStyle/>
          <a:p>
            <a:r>
              <a:rPr lang="es-ES" sz="2800" dirty="0"/>
              <a:t>3.- </a:t>
            </a:r>
            <a:r>
              <a:rPr lang="es-ES" sz="2800" b="1" dirty="0"/>
              <a:t>Minimizar el uso de la memoria del usuario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Evitar que el usuario esfuerce su memoria para interactuar con el sistema</a:t>
            </a:r>
            <a:r>
              <a:rPr lang="es-ES" sz="2800" dirty="0"/>
              <a:t>. 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Brindar Información de </a:t>
            </a:r>
            <a:r>
              <a:rPr lang="es-ES" sz="2800" i="0" dirty="0" smtClean="0"/>
              <a:t>contexto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Brindar información de la navegación y sesión </a:t>
            </a:r>
            <a:r>
              <a:rPr lang="es-ES" sz="2800" i="0" dirty="0" smtClean="0"/>
              <a:t>actual</a:t>
            </a:r>
            <a:endParaRPr lang="es-ES" sz="2800" i="0" dirty="0"/>
          </a:p>
          <a:p>
            <a:pPr marL="91440" lvl="2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i="0" dirty="0"/>
              <a:t>Visualización de rangos de entrada admisibles, ejemplos, </a:t>
            </a:r>
            <a:r>
              <a:rPr lang="es-ES" sz="2800" i="0" dirty="0" smtClean="0"/>
              <a:t>formatos</a:t>
            </a:r>
            <a:endParaRPr lang="es-ES" sz="2800" i="0" dirty="0"/>
          </a:p>
          <a:p>
            <a:endParaRPr lang="es-ES" dirty="0"/>
          </a:p>
          <a:p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5080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27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sz="2800" dirty="0"/>
              <a:t>4.- </a:t>
            </a:r>
            <a:r>
              <a:rPr lang="es-ES" sz="2800" b="1" dirty="0"/>
              <a:t>Consistencia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Que no existan ambigüedades en el aspecto visual ni tecnológico en el diálogo o en el comportamiento del sistema. </a:t>
            </a:r>
            <a:endParaRPr lang="es-ES" sz="2800" i="1" dirty="0" smtClean="0">
              <a:solidFill>
                <a:srgbClr val="7030A0"/>
              </a:solidFill>
            </a:endParaRPr>
          </a:p>
          <a:p>
            <a:endParaRPr lang="es-ES" dirty="0"/>
          </a:p>
          <a:p>
            <a:r>
              <a:rPr lang="es-ES" sz="2800" dirty="0"/>
              <a:t>La consistencia es un punto clave para ofrecer confiabilidad y seguridad al </a:t>
            </a:r>
            <a:r>
              <a:rPr lang="es-ES" sz="2800" dirty="0" smtClean="0"/>
              <a:t>sistema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Debe existir una consistencia terminológica y </a:t>
            </a:r>
            <a:r>
              <a:rPr lang="es-ES" sz="2800" dirty="0" smtClean="0"/>
              <a:t>visual</a:t>
            </a:r>
            <a:endParaRPr lang="es-ES" sz="2800" dirty="0"/>
          </a:p>
          <a:p>
            <a:endParaRPr lang="es-ES_tradnl" sz="28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4833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28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0901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1" y="1902575"/>
            <a:ext cx="11042135" cy="4478753"/>
          </a:xfrm>
        </p:spPr>
        <p:txBody>
          <a:bodyPr>
            <a:noAutofit/>
          </a:bodyPr>
          <a:lstStyle/>
          <a:p>
            <a:r>
              <a:rPr lang="es-ES" sz="2800" dirty="0"/>
              <a:t>5.- </a:t>
            </a:r>
            <a:r>
              <a:rPr lang="es-ES" sz="2800" b="1" dirty="0" err="1"/>
              <a:t>Feedback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Es una respuesta gráfica o textual en la pantalla,  frente a una acción del usuario. El sistema debe mantener al usuario informado de lo que está sucediendo.</a:t>
            </a:r>
          </a:p>
          <a:p>
            <a:pPr lvl="1"/>
            <a:endParaRPr lang="es-ES" sz="2000" dirty="0" smtClean="0"/>
          </a:p>
          <a:p>
            <a:pPr lvl="1"/>
            <a:endParaRPr lang="es-ES" sz="20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información de los estados de los </a:t>
            </a:r>
            <a:r>
              <a:rPr lang="es-ES" sz="2800" dirty="0" smtClean="0"/>
              <a:t>procesos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información del estado del sistema y del </a:t>
            </a:r>
            <a:r>
              <a:rPr lang="es-ES" sz="2800" dirty="0" smtClean="0"/>
              <a:t>usuario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Utilización  de mensajes de aclaración, validaciones, confirmación y </a:t>
            </a:r>
            <a:r>
              <a:rPr lang="es-ES" sz="2800" dirty="0" smtClean="0"/>
              <a:t>cierre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Realizar validaciones de los datos ingresados por el </a:t>
            </a:r>
            <a:r>
              <a:rPr lang="es-ES" sz="2800" dirty="0" smtClean="0"/>
              <a:t>usuario</a:t>
            </a:r>
            <a:endParaRPr lang="es-ES" sz="28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2662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29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0901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6</a:t>
            </a:r>
            <a:r>
              <a:rPr lang="es-ES" sz="2800" dirty="0"/>
              <a:t>.- </a:t>
            </a:r>
            <a:r>
              <a:rPr lang="es-ES" sz="2800" b="1" dirty="0"/>
              <a:t>Salidas evidentes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Que el usuario tenga a su alcance de forma identificable y accesible una opción de salida.</a:t>
            </a:r>
          </a:p>
          <a:p>
            <a:pPr lvl="1"/>
            <a:endParaRPr lang="es-ES" sz="2000" dirty="0" smtClean="0"/>
          </a:p>
          <a:p>
            <a:pPr lvl="1"/>
            <a:endParaRPr lang="es-ES" sz="20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salidas de cada pantalla.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Salidas para cada contexto.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Salidas para cada acción, tarea o transacción.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salidas en cada estado.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Visualización de Opciones de Cancelación, Salidas, de Suspender, de Deshacer y Modificación.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39267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¿Cual es el objetivo de la UI?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9820-87EE-4897-A468-24CA726B3F0B}" type="slidenum">
              <a:rPr lang="es-AR" smtClean="0"/>
              <a:pPr/>
              <a:t>3</a:t>
            </a:fld>
            <a:endParaRPr lang="es-AR" dirty="0"/>
          </a:p>
        </p:txBody>
      </p:sp>
      <p:sp>
        <p:nvSpPr>
          <p:cNvPr id="49158" name="6 Marcador de texto"/>
          <p:cNvSpPr>
            <a:spLocks noGrp="1"/>
          </p:cNvSpPr>
          <p:nvPr>
            <p:ph type="body" sz="quarter" idx="14"/>
          </p:nvPr>
        </p:nvSpPr>
        <p:spPr>
          <a:xfrm>
            <a:off x="5855003" y="6508497"/>
            <a:ext cx="2162515" cy="3054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Esteve </a:t>
            </a:r>
            <a:r>
              <a:rPr lang="es-ES_tradnl" dirty="0" err="1" smtClean="0">
                <a:solidFill>
                  <a:schemeClr val="tx1">
                    <a:alpha val="60000"/>
                  </a:schemeClr>
                </a:solidFill>
              </a:rPr>
              <a:t>Krug</a:t>
            </a:r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 : No me hagas pensar”</a:t>
            </a:r>
            <a:endParaRPr lang="es-ES_tradn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623391" y="1902575"/>
            <a:ext cx="10737335" cy="44787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/>
              <a:t>El objetivo de la Interfaz de Usuario es </a:t>
            </a:r>
            <a:r>
              <a:rPr lang="es-ES" b="1" dirty="0"/>
              <a:t>mantener la interacción con </a:t>
            </a:r>
            <a:r>
              <a:rPr lang="es-ES" b="1" dirty="0" smtClean="0"/>
              <a:t>los destinatarios</a:t>
            </a:r>
            <a:r>
              <a:rPr lang="es-ES" dirty="0" smtClean="0"/>
              <a:t> </a:t>
            </a:r>
            <a:r>
              <a:rPr lang="es-ES" dirty="0"/>
              <a:t>de una forma más atractiva, centrando el diseño en ellos. </a:t>
            </a:r>
            <a:endParaRPr lang="es-ES" dirty="0" smtClean="0"/>
          </a:p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El diseño gráfico </a:t>
            </a:r>
            <a:r>
              <a:rPr lang="es-ES" dirty="0"/>
              <a:t>y </a:t>
            </a:r>
            <a:r>
              <a:rPr lang="es-ES" dirty="0" smtClean="0"/>
              <a:t>diseño industrial </a:t>
            </a:r>
            <a:r>
              <a:rPr lang="es-ES" dirty="0"/>
              <a:t>basan sus conocimientos </a:t>
            </a:r>
            <a:r>
              <a:rPr lang="es-ES" dirty="0" smtClean="0"/>
              <a:t>para que los </a:t>
            </a:r>
            <a:r>
              <a:rPr lang="es-ES" b="1" dirty="0" smtClean="0"/>
              <a:t>usuarios </a:t>
            </a:r>
            <a:r>
              <a:rPr lang="es-ES" b="1" dirty="0"/>
              <a:t>aprendan lo más rápido posible el funcionamiento </a:t>
            </a:r>
            <a:r>
              <a:rPr lang="es-ES" dirty="0" smtClean="0"/>
              <a:t>del software. </a:t>
            </a:r>
          </a:p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dirty="0" smtClean="0"/>
              <a:t>Las </a:t>
            </a:r>
            <a:r>
              <a:rPr lang="es-ES" dirty="0"/>
              <a:t>herramientas principales que utilizan son recursos como la gráfica, los pictogramas, </a:t>
            </a:r>
            <a:r>
              <a:rPr lang="es-ES" dirty="0" smtClean="0"/>
              <a:t>lo estético y </a:t>
            </a:r>
            <a:r>
              <a:rPr lang="es-ES" dirty="0"/>
              <a:t>la simbología, sin afectar el funcionamiento técnico eficiente.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634811" y="5717718"/>
            <a:ext cx="626011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solidFill>
                  <a:schemeClr val="bg1"/>
                </a:solidFill>
              </a:rPr>
              <a:t>¿Qué rol tienen los ingenieros de software?</a:t>
            </a:r>
            <a:endParaRPr lang="es-A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30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1925" name="5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sz="2800" dirty="0"/>
              <a:t>7.- </a:t>
            </a:r>
            <a:r>
              <a:rPr lang="es-ES" sz="2800" b="1" dirty="0"/>
              <a:t>Mensajes de error</a:t>
            </a:r>
            <a:r>
              <a:rPr lang="es-ES" sz="2800" dirty="0"/>
              <a:t>: </a:t>
            </a:r>
            <a:r>
              <a:rPr lang="es-ES" sz="2800" i="1" dirty="0" smtClean="0">
                <a:solidFill>
                  <a:srgbClr val="7030A0"/>
                </a:solidFill>
              </a:rPr>
              <a:t>Información que brinda el </a:t>
            </a:r>
            <a:r>
              <a:rPr lang="es-ES" sz="2800" i="1" dirty="0">
                <a:solidFill>
                  <a:srgbClr val="7030A0"/>
                </a:solidFill>
              </a:rPr>
              <a:t>sistema ante la presencia de un error. De qué forma se ayuda al sistema para que salga de la situación en la que se encuentra.</a:t>
            </a:r>
          </a:p>
          <a:p>
            <a:pPr lvl="1"/>
            <a:endParaRPr lang="es-ES" dirty="0" smtClean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Deben existir mensajes de error para ser usados en los momentos que corresponda.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Información del error, explicar el error y dar alternativas a seguir.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Se deben categorizar los diferentes tipos de mensajes. 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No deben existir mensajes de error intimidatorios.</a:t>
            </a:r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Manejar adecuadamente la forma de aparición de los mensajes.</a:t>
            </a:r>
          </a:p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769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31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1925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1" y="1902575"/>
            <a:ext cx="11028281" cy="4478753"/>
          </a:xfrm>
        </p:spPr>
        <p:txBody>
          <a:bodyPr>
            <a:normAutofit/>
          </a:bodyPr>
          <a:lstStyle/>
          <a:p>
            <a:r>
              <a:rPr lang="es-ES" sz="2800" dirty="0" smtClean="0"/>
              <a:t>8</a:t>
            </a:r>
            <a:r>
              <a:rPr lang="es-ES" sz="2800" dirty="0"/>
              <a:t>.- </a:t>
            </a:r>
            <a:r>
              <a:rPr lang="es-ES" sz="2800" b="1" dirty="0"/>
              <a:t>Prevención de errores</a:t>
            </a:r>
            <a:r>
              <a:rPr lang="es-ES" sz="2800" dirty="0"/>
              <a:t>:</a:t>
            </a:r>
            <a:r>
              <a:rPr lang="es-ES" sz="2800" b="1" dirty="0"/>
              <a:t> </a:t>
            </a:r>
            <a:r>
              <a:rPr lang="es-ES" sz="2800" b="1" i="1" dirty="0">
                <a:solidFill>
                  <a:srgbClr val="7030A0"/>
                </a:solidFill>
              </a:rPr>
              <a:t>Evitar </a:t>
            </a:r>
            <a:r>
              <a:rPr lang="es-ES" sz="2800" i="1" dirty="0">
                <a:solidFill>
                  <a:srgbClr val="7030A0"/>
                </a:solidFill>
              </a:rPr>
              <a:t>que el usuario llegue a una instancia de error.</a:t>
            </a:r>
          </a:p>
          <a:p>
            <a:pPr lvl="1"/>
            <a:endParaRPr lang="es-ES" dirty="0" smtClean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rangos de entradas posibles para que el usuario seleccione y no </a:t>
            </a:r>
            <a:r>
              <a:rPr lang="es-ES" sz="2800" dirty="0" smtClean="0"/>
              <a:t>tenga que </a:t>
            </a:r>
            <a:r>
              <a:rPr lang="es-ES" sz="2800" dirty="0" err="1" smtClean="0"/>
              <a:t>tipear</a:t>
            </a:r>
            <a:r>
              <a:rPr lang="es-ES" sz="2800" dirty="0" smtClean="0"/>
              <a:t> (escribir)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Mostrar ejemplos, valores por defecto y formatos de entrada </a:t>
            </a:r>
            <a:r>
              <a:rPr lang="es-ES" sz="2800" dirty="0" smtClean="0"/>
              <a:t>admisibles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mecanismos de corrección automática en el ingreso de los </a:t>
            </a:r>
            <a:r>
              <a:rPr lang="es-ES" sz="2800" dirty="0" smtClean="0"/>
              <a:t>datos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Flexibilidad en las entradas de los usuarios</a:t>
            </a:r>
          </a:p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4078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32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2949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10031908" cy="4478753"/>
          </a:xfrm>
        </p:spPr>
        <p:txBody>
          <a:bodyPr>
            <a:normAutofit/>
          </a:bodyPr>
          <a:lstStyle/>
          <a:p>
            <a:r>
              <a:rPr lang="es-ES" sz="2800" dirty="0"/>
              <a:t>9.- </a:t>
            </a:r>
            <a:r>
              <a:rPr lang="es-ES" sz="2800" b="1" dirty="0"/>
              <a:t>Atajos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La interfaz debería proveer de alternativas de manejo para que resulte cómodo y amigable tanto para usuarios novatos como para usuarios experimentados.</a:t>
            </a:r>
          </a:p>
          <a:p>
            <a:pPr lvl="1"/>
            <a:endParaRPr lang="es-ES" dirty="0" smtClean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mecanismos alternativos para acelerar la interacción con el </a:t>
            </a:r>
            <a:r>
              <a:rPr lang="es-ES" sz="2800" dirty="0" smtClean="0"/>
              <a:t>sistema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la posibilidad de reorganizar barras de herramientas, menús, de acuerdo a la necesidad del </a:t>
            </a:r>
            <a:r>
              <a:rPr lang="es-ES" sz="2800" dirty="0" smtClean="0"/>
              <a:t>usuario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Brindar mecanismos de Macros, atajos, definición de teclas de </a:t>
            </a:r>
            <a:r>
              <a:rPr lang="es-ES" sz="2800" dirty="0" smtClean="0"/>
              <a:t>función</a:t>
            </a:r>
            <a:endParaRPr lang="es-ES" sz="28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0374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Principios de </a:t>
            </a:r>
            <a:r>
              <a:rPr lang="es-ES_tradnl" dirty="0" err="1"/>
              <a:t>Nielsen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33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2949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2" y="1902575"/>
            <a:ext cx="10557226" cy="4478753"/>
          </a:xfrm>
        </p:spPr>
        <p:txBody>
          <a:bodyPr>
            <a:normAutofit/>
          </a:bodyPr>
          <a:lstStyle/>
          <a:p>
            <a:r>
              <a:rPr lang="es-ES" sz="2800" dirty="0" smtClean="0"/>
              <a:t>10</a:t>
            </a:r>
            <a:r>
              <a:rPr lang="es-ES" sz="2800" dirty="0"/>
              <a:t>.- </a:t>
            </a:r>
            <a:r>
              <a:rPr lang="es-ES" sz="2800" b="1" dirty="0"/>
              <a:t>Ayudas</a:t>
            </a:r>
            <a:r>
              <a:rPr lang="es-ES" sz="2800" dirty="0"/>
              <a:t>: </a:t>
            </a:r>
            <a:r>
              <a:rPr lang="es-ES" sz="2800" i="1" dirty="0">
                <a:solidFill>
                  <a:srgbClr val="7030A0"/>
                </a:solidFill>
              </a:rPr>
              <a:t>Componentes de asistencia para el usuario. Un mal diseño de las ayudas puede llegar a entorpecer y dificultar la usabilidad.</a:t>
            </a:r>
          </a:p>
          <a:p>
            <a:pPr lvl="1"/>
            <a:endParaRPr lang="es-ES" dirty="0" smtClean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Deben existir las </a:t>
            </a:r>
            <a:r>
              <a:rPr lang="es-ES" sz="2800" dirty="0" smtClean="0"/>
              <a:t>ayudas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Se deben brindar diferentes tipos de ayuda : generales, contextuales, específicas, en </a:t>
            </a:r>
            <a:r>
              <a:rPr lang="es-ES" sz="2800" dirty="0" smtClean="0"/>
              <a:t>línea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Las ayudas deben proveer diferentes formas de </a:t>
            </a:r>
            <a:r>
              <a:rPr lang="es-ES" sz="2800" dirty="0" smtClean="0"/>
              <a:t>lectura</a:t>
            </a:r>
            <a:endParaRPr lang="es-ES" sz="2800" dirty="0"/>
          </a:p>
          <a:p>
            <a:pPr marL="91440" lvl="1" indent="-91440"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2800" dirty="0"/>
              <a:t>Se deben brindar diferentes mecanismos de asistencia como búsquedas, soporte en línea,  e-mail del soporte técnico, acceso a las preguntas </a:t>
            </a:r>
            <a:r>
              <a:rPr lang="es-ES" sz="2800" dirty="0" smtClean="0"/>
              <a:t>frecuente</a:t>
            </a:r>
            <a:endParaRPr lang="es-ES" sz="2800" dirty="0"/>
          </a:p>
          <a:p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92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Estilos de Interfaces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34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853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Estilos de Interfaces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35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23868" y="2088488"/>
            <a:ext cx="9793088" cy="3625389"/>
          </a:xfrm>
        </p:spPr>
        <p:txBody>
          <a:bodyPr>
            <a:normAutofit/>
          </a:bodyPr>
          <a:lstStyle/>
          <a:p>
            <a:r>
              <a:rPr lang="es-ES_tradnl" dirty="0"/>
              <a:t>Interfaz de comandos</a:t>
            </a:r>
          </a:p>
          <a:p>
            <a:r>
              <a:rPr lang="es-ES_tradnl" dirty="0"/>
              <a:t>Interfaz </a:t>
            </a:r>
            <a:r>
              <a:rPr lang="es-ES_tradnl" dirty="0" smtClean="0"/>
              <a:t>de selección de menú </a:t>
            </a:r>
          </a:p>
          <a:p>
            <a:r>
              <a:rPr lang="es-ES_tradnl" dirty="0" smtClean="0"/>
              <a:t>GUI</a:t>
            </a:r>
            <a:r>
              <a:rPr lang="es-ES_tradnl" dirty="0"/>
              <a:t>: Interfaz gráfica de </a:t>
            </a:r>
            <a:r>
              <a:rPr lang="es-ES_tradnl" dirty="0" smtClean="0"/>
              <a:t>usuarios</a:t>
            </a:r>
          </a:p>
          <a:p>
            <a:r>
              <a:rPr lang="es-ES_tradnl" dirty="0" smtClean="0"/>
              <a:t>Interfaz de relleno de formularios</a:t>
            </a:r>
            <a:endParaRPr lang="es-ES_tradnl" dirty="0"/>
          </a:p>
          <a:p>
            <a:r>
              <a:rPr lang="es-ES" dirty="0" smtClean="0"/>
              <a:t>Manipulación </a:t>
            </a:r>
            <a:r>
              <a:rPr lang="es-ES" dirty="0"/>
              <a:t>directa: Interacción directa con los objetos de la pantalla: rápida, intuitiva y fácil de aprender</a:t>
            </a:r>
            <a:r>
              <a:rPr lang="es-ES" dirty="0" smtClean="0"/>
              <a:t>.</a:t>
            </a:r>
          </a:p>
          <a:p>
            <a:r>
              <a:rPr lang="es-ES_tradnl" dirty="0"/>
              <a:t>Interfaz de reconocimiento de voz</a:t>
            </a:r>
          </a:p>
          <a:p>
            <a:r>
              <a:rPr lang="es-ES_tradnl" dirty="0" smtClean="0"/>
              <a:t>Interfaz </a:t>
            </a:r>
            <a:r>
              <a:rPr lang="es-ES_tradnl" dirty="0"/>
              <a:t>Inteligente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1762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 - </a:t>
            </a:r>
            <a:r>
              <a:rPr lang="es-ES_tradnl" dirty="0"/>
              <a:t>Interfaz de comandos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A2DCA-E3D2-4BB8-80B6-71C8D9B79FFD}" type="slidenum">
              <a:rPr lang="es-AR" smtClean="0"/>
              <a:pPr/>
              <a:t>36</a:t>
            </a:fld>
            <a:endParaRPr lang="es-AR" dirty="0"/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Whitten Bentley </a:t>
            </a:r>
            <a:endParaRPr lang="es-ES"/>
          </a:p>
          <a:p>
            <a:endParaRPr lang="es-ES" dirty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 la interfaz mas elemental</a:t>
            </a:r>
          </a:p>
          <a:p>
            <a:pPr lvl="1"/>
            <a:r>
              <a:rPr lang="es-ES_tradnl" dirty="0"/>
              <a:t>Solo se interactúa con texto</a:t>
            </a:r>
          </a:p>
          <a:p>
            <a:r>
              <a:rPr lang="es-ES_tradnl" dirty="0"/>
              <a:t>Generalmente se interactúa desde una línea de comando de una consola  de una aplicación en particular con el teclado</a:t>
            </a:r>
          </a:p>
          <a:p>
            <a:r>
              <a:rPr lang="es-ES_tradnl" dirty="0"/>
              <a:t>Características:</a:t>
            </a:r>
          </a:p>
          <a:p>
            <a:pPr lvl="1"/>
            <a:r>
              <a:rPr lang="es-ES_tradnl" dirty="0"/>
              <a:t>   Poderoso y Flexible</a:t>
            </a:r>
          </a:p>
          <a:p>
            <a:pPr lvl="1"/>
            <a:r>
              <a:rPr lang="es-ES_tradnl" dirty="0"/>
              <a:t>   Administración de errores pobre</a:t>
            </a:r>
          </a:p>
          <a:p>
            <a:pPr lvl="1"/>
            <a:r>
              <a:rPr lang="es-ES_tradnl" dirty="0"/>
              <a:t>   Difícil de aprender</a:t>
            </a:r>
          </a:p>
          <a:p>
            <a:endParaRPr lang="es-ES_tradnl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sp>
        <p:nvSpPr>
          <p:cNvPr id="399364" name="Rectangle 4"/>
          <p:cNvSpPr>
            <a:spLocks noChangeArrowheads="1"/>
          </p:cNvSpPr>
          <p:nvPr/>
        </p:nvSpPr>
        <p:spPr bwMode="auto">
          <a:xfrm>
            <a:off x="5303912" y="1988841"/>
            <a:ext cx="77724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defRPr/>
            </a:pPr>
            <a:endParaRPr lang="es-ES_tradnl" sz="2400" dirty="0">
              <a:latin typeface="+mn-lt"/>
            </a:endParaRPr>
          </a:p>
        </p:txBody>
      </p:sp>
      <p:pic>
        <p:nvPicPr>
          <p:cNvPr id="8" name="Picture 6" descr="http://3.bp.blogspot.com/_G5Ik2tj7mmg/TTIG1LiG5hI/AAAAAAAAACE/6U12YOLrmVI/s1600/tip-termin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9169" y="3897135"/>
            <a:ext cx="971600" cy="9716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2" descr="http://i.technet.microsoft.com/dd392036.fig02_L(es-es)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6601" y="3985880"/>
            <a:ext cx="4772413" cy="21915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10 CuadroTexto"/>
          <p:cNvSpPr txBox="1"/>
          <p:nvPr/>
        </p:nvSpPr>
        <p:spPr>
          <a:xfrm>
            <a:off x="7583027" y="627848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Consola del SO Windows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1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de comandos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Whitten Bentley </a:t>
            </a:r>
            <a:endParaRPr lang="es-ES"/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Comandos del tipo pregunta respuesta 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121858" name="Picture 2" descr="http://servergrove.es/images/cp/cp-cl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631" y="2499628"/>
            <a:ext cx="6745938" cy="38170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7 Elipse"/>
          <p:cNvSpPr/>
          <p:nvPr/>
        </p:nvSpPr>
        <p:spPr>
          <a:xfrm>
            <a:off x="1649563" y="3731882"/>
            <a:ext cx="4104456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52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de comandos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Whitten Bentley </a:t>
            </a:r>
            <a:endParaRPr lang="es-ES"/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Interfaz de comando a través de una  interfaz gráfica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123906" name="Picture 2" descr="http://gpd.sip.ucm.es/rafa/docencia/bdsi/practicas/practica1/createus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5356" y="2916513"/>
            <a:ext cx="4029075" cy="23145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4" descr="http://4.bp.blogspot.com/_sAQdlHuMLCM/TUAYKjALRKI/AAAAAAAAAA0/gfvv-fBOvvw/s1600/cmd.png"/>
          <p:cNvPicPr>
            <a:picLocks noChangeAspect="1" noChangeArrowheads="1"/>
          </p:cNvPicPr>
          <p:nvPr/>
        </p:nvPicPr>
        <p:blipFill rotWithShape="1">
          <a:blip r:embed="rId3" cstate="print"/>
          <a:srcRect l="3815" t="3219" r="4800" b="7990"/>
          <a:stretch/>
        </p:blipFill>
        <p:spPr bwMode="auto">
          <a:xfrm>
            <a:off x="2452255" y="3103417"/>
            <a:ext cx="3325090" cy="21058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8 CuadroTexto"/>
          <p:cNvSpPr txBox="1"/>
          <p:nvPr/>
        </p:nvSpPr>
        <p:spPr>
          <a:xfrm>
            <a:off x="2224975" y="5408455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Ejecutar comandos de Windows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89375" y="540845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Ejecutar una consulta SQL utilizando la línea de comandos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80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de </a:t>
            </a:r>
            <a:r>
              <a:rPr lang="es-ES_tradnl" dirty="0" smtClean="0"/>
              <a:t>selección de menú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39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Se presentan un conjunto de opciones, que pueden ser seleccionadas por el usuario</a:t>
            </a:r>
          </a:p>
          <a:p>
            <a:r>
              <a:rPr lang="es-ES_tradnl" dirty="0"/>
              <a:t>Solo se interactúa con  los caracteres indicados</a:t>
            </a:r>
          </a:p>
          <a:p>
            <a:r>
              <a:rPr lang="es-ES_tradnl" dirty="0"/>
              <a:t>Características:</a:t>
            </a:r>
          </a:p>
          <a:p>
            <a:pPr lvl="1"/>
            <a:r>
              <a:rPr lang="es-ES_tradnl" dirty="0"/>
              <a:t>Evita errores del usuario.</a:t>
            </a:r>
          </a:p>
          <a:p>
            <a:pPr lvl="1"/>
            <a:r>
              <a:rPr lang="es-ES_tradnl" dirty="0"/>
              <a:t>Lento para usuarios </a:t>
            </a:r>
            <a:br>
              <a:rPr lang="es-ES_tradnl" dirty="0"/>
            </a:br>
            <a:r>
              <a:rPr lang="es-ES_tradnl" dirty="0"/>
              <a:t>experimentados</a:t>
            </a:r>
          </a:p>
          <a:p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24930" name="Picture 2" descr="http://support.usr.com/support/9003/9003-es-ug/images/tui/image0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1904" y="3390482"/>
            <a:ext cx="5436096" cy="346751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184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8980" y="352427"/>
            <a:ext cx="5708135" cy="1129444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Conceptos iniciales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9820-87EE-4897-A468-24CA726B3F0B}" type="slidenum">
              <a:rPr lang="es-AR" smtClean="0"/>
              <a:pPr/>
              <a:t>4</a:t>
            </a:fld>
            <a:endParaRPr lang="es-AR" dirty="0"/>
          </a:p>
        </p:txBody>
      </p:sp>
      <p:sp>
        <p:nvSpPr>
          <p:cNvPr id="49158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_tradnl"/>
              <a:t>Pressman Cap. 15</a:t>
            </a:r>
            <a:endParaRPr lang="es-ES_tradnl" dirty="0"/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05239" y="1964883"/>
            <a:ext cx="5708135" cy="4589814"/>
          </a:xfrm>
        </p:spPr>
        <p:txBody>
          <a:bodyPr>
            <a:noAutofit/>
          </a:bodyPr>
          <a:lstStyle/>
          <a:p>
            <a:pPr algn="just"/>
            <a:r>
              <a:rPr lang="es-ES" dirty="0"/>
              <a:t>Es la categoría de diseño que crea un medio de comunicación entre el hombre y la máquina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Con </a:t>
            </a:r>
            <a:r>
              <a:rPr lang="es-ES" b="1" dirty="0"/>
              <a:t>un conjunto de </a:t>
            </a:r>
            <a:r>
              <a:rPr lang="es-ES" b="1" dirty="0" smtClean="0"/>
              <a:t>principios </a:t>
            </a:r>
            <a:r>
              <a:rPr lang="es-ES" dirty="0" smtClean="0"/>
              <a:t>se </a:t>
            </a:r>
            <a:r>
              <a:rPr lang="es-ES" dirty="0"/>
              <a:t>crea un formato de pantalla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AR" b="1" dirty="0" smtClean="0"/>
              <a:t>Es </a:t>
            </a:r>
            <a:r>
              <a:rPr lang="es-AR" b="1" dirty="0"/>
              <a:t>necesario estudiar las preferencias de las </a:t>
            </a:r>
            <a:r>
              <a:rPr lang="es-AR" b="1" dirty="0" smtClean="0"/>
              <a:t>personas </a:t>
            </a:r>
            <a:r>
              <a:rPr lang="es-AR" dirty="0" smtClean="0"/>
              <a:t>para producir </a:t>
            </a:r>
            <a:r>
              <a:rPr lang="es-AR" dirty="0"/>
              <a:t>tecnología que se adapte a los seres </a:t>
            </a:r>
            <a:r>
              <a:rPr lang="es-AR" dirty="0" smtClean="0"/>
              <a:t>humanos</a:t>
            </a:r>
            <a:r>
              <a:rPr lang="es-AR" dirty="0"/>
              <a:t>.</a:t>
            </a:r>
            <a:endParaRPr lang="es-AR" dirty="0" smtClean="0"/>
          </a:p>
          <a:p>
            <a:pPr algn="just"/>
            <a:endParaRPr lang="es-AR" dirty="0" smtClean="0"/>
          </a:p>
          <a:p>
            <a:pPr algn="just"/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"/>
          <a:stretch/>
        </p:blipFill>
        <p:spPr>
          <a:xfrm>
            <a:off x="6154335" y="35724"/>
            <a:ext cx="5990634" cy="375285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5" name="Rectángulo 4"/>
          <p:cNvSpPr/>
          <p:nvPr/>
        </p:nvSpPr>
        <p:spPr>
          <a:xfrm>
            <a:off x="6017060" y="399489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AR" sz="2400" dirty="0"/>
              <a:t>Pero en la actualidad tendemos a estudiar sólo a la tecnología. El resultado es que se exige a las personas que se adapten a la tecnología</a:t>
            </a:r>
            <a:r>
              <a:rPr lang="es-AR" sz="2400" dirty="0" smtClean="0"/>
              <a:t>.</a:t>
            </a:r>
          </a:p>
          <a:p>
            <a:pPr algn="just"/>
            <a:endParaRPr lang="es-ES" sz="2400" dirty="0"/>
          </a:p>
          <a:p>
            <a:pPr algn="just"/>
            <a:r>
              <a:rPr lang="es-AR" sz="2400" u="sng" dirty="0" smtClean="0"/>
              <a:t>Es </a:t>
            </a:r>
            <a:r>
              <a:rPr lang="es-AR" sz="2400" u="sng" dirty="0"/>
              <a:t>el momento de que la tecnología se adapte a las personas</a:t>
            </a:r>
            <a:r>
              <a:rPr lang="es-AR" sz="2400" dirty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45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523894"/>
            <a:ext cx="10772775" cy="1129444"/>
          </a:xfrm>
        </p:spPr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gráfica de usuarios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40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/>
              <a:t>Se caracterizan por la utilización de todo tipo de recursos visuales para la representación e interacción con el usuario.</a:t>
            </a:r>
          </a:p>
          <a:p>
            <a:r>
              <a:rPr lang="es-ES_tradnl"/>
              <a:t>Ventajas:</a:t>
            </a:r>
          </a:p>
          <a:p>
            <a:pPr lvl="1"/>
            <a:r>
              <a:rPr lang="es-ES_tradnl"/>
              <a:t>Son relativamente fáciles de aprender y utilizar.</a:t>
            </a:r>
          </a:p>
          <a:p>
            <a:pPr lvl="1"/>
            <a:r>
              <a:rPr lang="es-ES_tradnl"/>
              <a:t>Los usuarios cuentan con pantallas múltiples (ventanas) para interactuar con el sistema.</a:t>
            </a:r>
          </a:p>
          <a:p>
            <a:pPr lvl="1"/>
            <a:r>
              <a:rPr lang="es-ES_tradnl"/>
              <a:t>Se tiene acceso inmediato a cualquier punto de la pantalla.</a:t>
            </a:r>
          </a:p>
          <a:p>
            <a:endParaRPr lang="es-ES_tradnl"/>
          </a:p>
          <a:p>
            <a:endParaRPr lang="es-ES_tradnl"/>
          </a:p>
          <a:p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69640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468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gráfica de usuarios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41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Ventanas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28004" name="Picture 4" descr="http://2.bp.blogspot.com/-0ner9LkLfco/T10XYqPuYnI/AAAAAAAAACQ/q-3xPSST3c4/s1600/PARA+GLOG+YAI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608" y="2137845"/>
            <a:ext cx="6778724" cy="424348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Estilos </a:t>
            </a:r>
            <a:r>
              <a:rPr lang="es-ES" dirty="0"/>
              <a:t>de Interfaces </a:t>
            </a:r>
            <a:r>
              <a:rPr lang="es-ES" dirty="0" smtClean="0"/>
              <a:t>– </a:t>
            </a:r>
            <a:r>
              <a:rPr lang="es-ES_tradnl" dirty="0" smtClean="0"/>
              <a:t>Llenado de formularios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42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193071" y="2028006"/>
            <a:ext cx="4261617" cy="2287402"/>
          </a:xfrm>
        </p:spPr>
        <p:txBody>
          <a:bodyPr>
            <a:noAutofit/>
          </a:bodyPr>
          <a:lstStyle/>
          <a:p>
            <a:r>
              <a:rPr lang="es-ES" sz="2800" dirty="0" smtClean="0"/>
              <a:t>Introducción </a:t>
            </a:r>
            <a:r>
              <a:rPr lang="es-ES" sz="2800" dirty="0"/>
              <a:t>de datos sencilla en los campos de un formulario. </a:t>
            </a:r>
            <a:endParaRPr lang="es-ES" sz="2800" dirty="0" smtClean="0"/>
          </a:p>
          <a:p>
            <a:r>
              <a:rPr lang="es-ES" sz="2800" dirty="0" smtClean="0"/>
              <a:t>Es </a:t>
            </a:r>
            <a:r>
              <a:rPr lang="es-ES" sz="2800" dirty="0"/>
              <a:t>fácil de aprender pero ocupa mucho espacio en la pantalla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25" y="1512340"/>
            <a:ext cx="5810994" cy="534566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Rectángulo 8"/>
          <p:cNvSpPr/>
          <p:nvPr/>
        </p:nvSpPr>
        <p:spPr>
          <a:xfrm>
            <a:off x="53417" y="5502625"/>
            <a:ext cx="454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3"/>
              </a:rPr>
              <a:t>https://martinfowler.com/eaaDev/uiArchs.html</a:t>
            </a:r>
            <a:endParaRPr lang="es-AR" dirty="0"/>
          </a:p>
        </p:txBody>
      </p:sp>
      <p:sp>
        <p:nvSpPr>
          <p:cNvPr id="10" name="CuadroTexto 9"/>
          <p:cNvSpPr txBox="1"/>
          <p:nvPr/>
        </p:nvSpPr>
        <p:spPr>
          <a:xfrm>
            <a:off x="623392" y="5140036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Más </a:t>
            </a:r>
            <a:r>
              <a:rPr lang="es-AR" dirty="0" err="1" smtClean="0"/>
              <a:t>info</a:t>
            </a:r>
            <a:r>
              <a:rPr lang="es-AR" dirty="0" smtClean="0"/>
              <a:t> en: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38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gráfica de usuarios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43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Iconos  y Menús </a:t>
            </a:r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26978" name="Picture 2" descr="http://docs.oracle.com/cd/E26921_01/html/E25809/figures/printmgr-cu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9628" y="2535637"/>
            <a:ext cx="6813375" cy="392583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177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gráfica de usuarios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44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/>
              <a:t>Interfaces de manipulación directa </a:t>
            </a:r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30050" name="Picture 2" descr="http://www.fabricantes-maquinaria-industrial.es/images/easyblog_images/74/b2ap3_thumbnail_16.-interfaz-humano-maqui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1984" y="2418938"/>
            <a:ext cx="3810000" cy="28575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30052" name="Picture 4" descr="http://2.bp.blogspot.com/_VoVmTQteRV8/S-bkWtDfZoI/AAAAAAAAAXg/JQKcmni2yLg/s1600/20090305%2520fundacion%2520once%2520estudio%2520interface%2520moviles%2520para%2520cajeros%2520automaticos%2520cajero%2520automatic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0" y="2636913"/>
            <a:ext cx="3384376" cy="26395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8 CuadroTexto"/>
          <p:cNvSpPr txBox="1"/>
          <p:nvPr/>
        </p:nvSpPr>
        <p:spPr>
          <a:xfrm>
            <a:off x="2063552" y="56612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Hardware Específico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6023992" y="5445225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Hardware Específico y evolución a la pantalla táctil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74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</a:t>
            </a:r>
            <a:r>
              <a:rPr lang="es-ES_tradnl" dirty="0"/>
              <a:t>Interfaz gráfica de usuarios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45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Interfaces de manipulación directa táctil</a:t>
            </a:r>
            <a:endParaRPr lang="es-ES"/>
          </a:p>
          <a:p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29026" name="Picture 2" descr="http://ocw.uoc.edu/informatica-tecnologia-i-multimedia/disseny-dinteraccio/disseny-dinteraccio/CCBYNCSA_DanielWilliams_flick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4401" y="2579457"/>
            <a:ext cx="4032448" cy="4032448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9028" name="Picture 4" descr="http://blogs.cccb.org/lab/wp-content/uploads/reactable_0007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2744" y="3429000"/>
            <a:ext cx="4115257" cy="1944216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81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Reconocimiento de voz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46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Comunicación con los dispositivos a través de la voz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026" name="Picture 2" descr="http://img.applesfera.com/2011/02/iphone-control-por-vo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0438" y="3030475"/>
            <a:ext cx="4190078" cy="271388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30" name="Picture 6" descr="http://i0.wp.com/www.esferaiphone.com/uploads/Siri-pos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3429000"/>
            <a:ext cx="3333621" cy="19168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78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Estilos </a:t>
            </a:r>
            <a:r>
              <a:rPr lang="es-ES" dirty="0"/>
              <a:t>de Interfaces </a:t>
            </a:r>
            <a:r>
              <a:rPr lang="es-ES" dirty="0" smtClean="0"/>
              <a:t>– Interfaces inteligentes</a:t>
            </a:r>
            <a:endParaRPr lang="es-E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47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919351" y="1381931"/>
            <a:ext cx="9793088" cy="480407"/>
          </a:xfrm>
        </p:spPr>
        <p:txBody>
          <a:bodyPr/>
          <a:lstStyle/>
          <a:p>
            <a:r>
              <a:rPr lang="es-AR" dirty="0">
                <a:hlinkClick r:id="rId2"/>
              </a:rPr>
              <a:t>https://www.wolframalpha.com</a:t>
            </a:r>
            <a:r>
              <a:rPr lang="es-AR" dirty="0" smtClean="0">
                <a:hlinkClick r:id="rId2"/>
              </a:rPr>
              <a:t>/</a:t>
            </a:r>
            <a:endParaRPr lang="es-AR" dirty="0" smtClean="0"/>
          </a:p>
          <a:p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3" y="1960416"/>
            <a:ext cx="9530582" cy="4807297"/>
          </a:xfrm>
          <a:prstGeom prst="rect">
            <a:avLst/>
          </a:prstGeom>
          <a:ln>
            <a:solidFill>
              <a:srgbClr val="C0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822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Estilos de Interfaces - Interfaces para diferentes dispositivos</a:t>
            </a:r>
            <a:endParaRPr lang="es-ES" alt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48</a:t>
            </a:fld>
            <a:endParaRPr lang="es-AR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24579" name="Picture 2" descr="C:\Users\ngaldamez\Desktop\Imagenes\La nacion - ipad.jpg"/>
          <p:cNvPicPr>
            <a:picLocks noChangeAspect="1" noChangeArrowheads="1"/>
          </p:cNvPicPr>
          <p:nvPr/>
        </p:nvPicPr>
        <p:blipFill rotWithShape="1">
          <a:blip r:embed="rId3" cstate="print"/>
          <a:srcRect t="22832"/>
          <a:stretch/>
        </p:blipFill>
        <p:spPr bwMode="auto">
          <a:xfrm>
            <a:off x="4795031" y="3192704"/>
            <a:ext cx="2313905" cy="267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 descr="C:\Users\ngaldamez\Desktop\Imagenes\lanacion-p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0185" y="2363635"/>
            <a:ext cx="2698998" cy="286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C:\Users\ngaldamez\Desktop\Imagenes\lanacion-movi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34784" y="2332495"/>
            <a:ext cx="1038076" cy="200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924284" y="5569215"/>
            <a:ext cx="412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Responsive</a:t>
            </a:r>
            <a:r>
              <a:rPr lang="es-ES" b="1" dirty="0"/>
              <a:t> Web </a:t>
            </a:r>
            <a:r>
              <a:rPr lang="es-ES" b="1" dirty="0" err="1"/>
              <a:t>Design</a:t>
            </a:r>
            <a:r>
              <a:rPr lang="es-ES" b="1" dirty="0"/>
              <a:t> </a:t>
            </a:r>
            <a:endParaRPr lang="es-ES_tradnl" b="1" dirty="0"/>
          </a:p>
          <a:p>
            <a:r>
              <a:rPr lang="es-ES_tradnl" b="1" dirty="0"/>
              <a:t>Interface Web adaptable a cada dispositivo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01527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accent5">
                    <a:lumMod val="75000"/>
                  </a:schemeClr>
                </a:solidFill>
              </a:rPr>
              <a:t>Presentación de la información en pantalla</a:t>
            </a:r>
            <a:endParaRPr lang="es-A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Ingeniería de Software II</a:t>
            </a:r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49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664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151" y="341753"/>
            <a:ext cx="5471021" cy="1129444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Conceptos iniciales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84160" y="2075944"/>
            <a:ext cx="3995040" cy="4176380"/>
          </a:xfrm>
        </p:spPr>
        <p:txBody>
          <a:bodyPr>
            <a:normAutofit/>
          </a:bodyPr>
          <a:lstStyle/>
          <a:p>
            <a:pPr algn="just"/>
            <a:r>
              <a:rPr lang="es-ES_tradnl" dirty="0" smtClean="0"/>
              <a:t>Una </a:t>
            </a:r>
            <a:r>
              <a:rPr lang="es-ES_tradnl" dirty="0"/>
              <a:t>interfaz difícil de utilizar provoca que los usuarios cometan errores o incluso que se rehúsen a utilizar el sistema.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 smtClean="0"/>
              <a:t>Personas diferentes </a:t>
            </a:r>
            <a:r>
              <a:rPr lang="es-ES_tradnl" dirty="0"/>
              <a:t>pueden tener estilos diferentes de percepción, comprensión y trabajo</a:t>
            </a:r>
            <a:r>
              <a:rPr lang="es-ES_tradnl" dirty="0" smtClean="0"/>
              <a:t>. </a:t>
            </a:r>
            <a:r>
              <a:rPr lang="es-ES_tradnl" b="1" dirty="0" smtClean="0"/>
              <a:t>Diversidad</a:t>
            </a:r>
            <a:endParaRPr lang="es-ES_tradnl" b="1" dirty="0"/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371716" name="Rectangle 4"/>
          <p:cNvSpPr>
            <a:spLocks noChangeArrowheads="1"/>
          </p:cNvSpPr>
          <p:nvPr/>
        </p:nvSpPr>
        <p:spPr bwMode="auto">
          <a:xfrm>
            <a:off x="2208213" y="3354388"/>
            <a:ext cx="7772400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 algn="just">
              <a:spcBef>
                <a:spcPct val="20000"/>
              </a:spcBef>
              <a:buClr>
                <a:schemeClr val="accent2"/>
              </a:buClr>
            </a:pPr>
            <a:endParaRPr lang="es-ES_tradnl" sz="2400" dirty="0"/>
          </a:p>
          <a:p>
            <a:pPr marL="469900" indent="-469900" algn="just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s-ES_tradnl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46" y="906474"/>
            <a:ext cx="7898933" cy="4035591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Rectángulo 3"/>
          <p:cNvSpPr/>
          <p:nvPr/>
        </p:nvSpPr>
        <p:spPr>
          <a:xfrm>
            <a:off x="4901485" y="5108964"/>
            <a:ext cx="6426027" cy="135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 algn="just">
              <a:lnSpc>
                <a:spcPct val="85000"/>
              </a:lnSpc>
              <a:spcBef>
                <a:spcPts val="1300"/>
              </a:spcBef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interfaz debe contribuir a que el usuario consiga un </a:t>
            </a:r>
            <a:r>
              <a:rPr lang="es-ES_tradnl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rápido acceso al contenido 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 sistemas complejos, </a:t>
            </a:r>
            <a:r>
              <a:rPr lang="es-ES_tradnl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 pérdida de la comprensión 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mientras se desplaza a través de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30878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</a:t>
            </a:r>
            <a:r>
              <a:rPr lang="es-ES_tradnl" dirty="0"/>
              <a:t>de la información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50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Se deben conocer los usuarios y como utilizarán el sistema.</a:t>
            </a:r>
          </a:p>
          <a:p>
            <a:r>
              <a:rPr lang="es-ES_tradnl" dirty="0"/>
              <a:t>¿Información precisa o relación entre los valores?</a:t>
            </a:r>
          </a:p>
          <a:p>
            <a:r>
              <a:rPr lang="es-ES_tradnl" dirty="0"/>
              <a:t>¿Es necesario presentar inmediatamente los cambios?</a:t>
            </a:r>
          </a:p>
          <a:p>
            <a:r>
              <a:rPr lang="es-ES_tradnl" dirty="0"/>
              <a:t>¿El usuario realiza acciones en función de los cambios?</a:t>
            </a:r>
          </a:p>
          <a:p>
            <a:r>
              <a:rPr lang="es-ES_tradnl" dirty="0"/>
              <a:t>¿Información textual o numérica?    </a:t>
            </a:r>
          </a:p>
          <a:p>
            <a:r>
              <a:rPr lang="es-ES_tradnl" dirty="0"/>
              <a:t>¿Información estática o dinámica?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38877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</a:t>
            </a:r>
            <a:r>
              <a:rPr lang="es-ES_tradnl" dirty="0"/>
              <a:t>de la información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51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dirty="0"/>
              <a:t> Mantener separada la lógica del software de la presentación y la información misma ( enfoque MVC )</a:t>
            </a:r>
          </a:p>
          <a:p>
            <a:pPr lvl="1"/>
            <a:endParaRPr lang="es-ES_tradnl" dirty="0" smtClean="0"/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Presentación </a:t>
            </a:r>
            <a:r>
              <a:rPr lang="es-ES_tradnl" dirty="0"/>
              <a:t>de la Información de manera </a:t>
            </a:r>
            <a:br>
              <a:rPr lang="es-ES_tradnl" dirty="0"/>
            </a:br>
            <a:r>
              <a:rPr lang="es-ES_tradnl" dirty="0"/>
              <a:t>Directa </a:t>
            </a:r>
          </a:p>
          <a:p>
            <a:pPr lvl="1"/>
            <a:endParaRPr lang="es-ES_tradnl" dirty="0" smtClean="0"/>
          </a:p>
          <a:p>
            <a:pPr lvl="1"/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Presentación </a:t>
            </a:r>
            <a:r>
              <a:rPr lang="es-ES_tradnl" dirty="0"/>
              <a:t>de la Información de manera </a:t>
            </a:r>
            <a:br>
              <a:rPr lang="es-ES_tradnl" dirty="0"/>
            </a:br>
            <a:r>
              <a:rPr lang="es-ES_tradnl" dirty="0"/>
              <a:t>Gráfica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2095500" y="214313"/>
            <a:ext cx="8153400" cy="990600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s-ES_tradnl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s-ES_tradnl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s-ES_tradnl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980602" y="3877166"/>
            <a:ext cx="710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82 %</a:t>
            </a:r>
            <a:endParaRPr lang="es-ES" dirty="0"/>
          </a:p>
        </p:txBody>
      </p:sp>
      <p:pic>
        <p:nvPicPr>
          <p:cNvPr id="13318" name="Picture 6" descr="https://lh6.ggpht.com/aw8WrCpq2598iFAty-AceosCc5Vf4c1dJR4ivlqmVlRgMGpC7AQOlobnJd3PKRvLDnU=h9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62492" y="2313952"/>
            <a:ext cx="2488992" cy="4148321"/>
          </a:xfrm>
          <a:prstGeom prst="rect">
            <a:avLst/>
          </a:prstGeom>
          <a:noFill/>
        </p:spPr>
      </p:pic>
      <p:sp>
        <p:nvSpPr>
          <p:cNvPr id="2" name="Flecha derecha 1"/>
          <p:cNvSpPr/>
          <p:nvPr/>
        </p:nvSpPr>
        <p:spPr>
          <a:xfrm>
            <a:off x="6363813" y="3376896"/>
            <a:ext cx="992951" cy="391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 derecha 6"/>
          <p:cNvSpPr/>
          <p:nvPr/>
        </p:nvSpPr>
        <p:spPr>
          <a:xfrm rot="19616299">
            <a:off x="6382871" y="4846281"/>
            <a:ext cx="114783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83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</a:t>
            </a:r>
            <a:r>
              <a:rPr lang="es-ES_tradnl" dirty="0"/>
              <a:t>de la información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E696-3197-460F-A2B6-9D5BD0F33FC0}" type="slidenum">
              <a:rPr lang="es-ES" smtClean="0"/>
              <a:pPr/>
              <a:t>52</a:t>
            </a:fld>
            <a:endParaRPr lang="es-ES" dirty="0"/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015" y="1715956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 rot="16200000">
            <a:off x="-461159" y="433198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Simulador de una Central Hidroeléctrica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52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643372"/>
            <a:ext cx="4475081" cy="1129444"/>
          </a:xfrm>
        </p:spPr>
        <p:txBody>
          <a:bodyPr>
            <a:normAutofit/>
          </a:bodyPr>
          <a:lstStyle/>
          <a:p>
            <a:r>
              <a:rPr lang="es-ES_tradnl" dirty="0" smtClean="0"/>
              <a:t>Presentación </a:t>
            </a:r>
            <a:r>
              <a:rPr lang="es-ES_tradnl" dirty="0"/>
              <a:t>de la información </a:t>
            </a:r>
            <a:r>
              <a:rPr lang="es-ES_tradnl" dirty="0" smtClean="0"/>
              <a:t> - Colores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53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2" y="-15812"/>
            <a:ext cx="7201697" cy="689372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7926" y="2147456"/>
            <a:ext cx="44334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inherit"/>
              </a:rPr>
              <a:t>No 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utilizar mas de 4 </a:t>
            </a:r>
            <a:r>
              <a:rPr lang="es-ES" dirty="0" err="1">
                <a:solidFill>
                  <a:srgbClr val="000000"/>
                </a:solidFill>
                <a:latin typeface="inherit"/>
              </a:rPr>
              <a:t>ó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 5 colores diferentes en una ventana y no más de 7 en la interfaz total del sistema</a:t>
            </a:r>
            <a:r>
              <a:rPr lang="es-ES" dirty="0" smtClean="0">
                <a:solidFill>
                  <a:srgbClr val="000000"/>
                </a:solidFill>
                <a:latin typeface="inherit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inherit"/>
              </a:rPr>
              <a:t>Utilizar 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el </a:t>
            </a:r>
            <a:r>
              <a:rPr lang="es-ES" b="1" dirty="0">
                <a:solidFill>
                  <a:srgbClr val="000000"/>
                </a:solidFill>
                <a:latin typeface="inherit"/>
              </a:rPr>
              <a:t>código de colores para apoyar la tarea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 que los usuarios están tratando de llevar a cabo</a:t>
            </a:r>
            <a:r>
              <a:rPr lang="es-ES" dirty="0" smtClean="0">
                <a:solidFill>
                  <a:srgbClr val="000000"/>
                </a:solidFill>
                <a:latin typeface="inherit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  <a:latin typeface="inherit"/>
              </a:rPr>
              <a:t>Ser </a:t>
            </a:r>
            <a:r>
              <a:rPr lang="es-ES" dirty="0">
                <a:solidFill>
                  <a:srgbClr val="000000"/>
                </a:solidFill>
                <a:latin typeface="inherit"/>
              </a:rPr>
              <a:t>cuidadoso al utilizar </a:t>
            </a:r>
            <a:r>
              <a:rPr lang="es-ES" b="1" dirty="0" smtClean="0">
                <a:solidFill>
                  <a:srgbClr val="000000"/>
                </a:solidFill>
                <a:latin typeface="inherit"/>
              </a:rPr>
              <a:t>grupos </a:t>
            </a:r>
            <a:r>
              <a:rPr lang="es-ES" b="1" dirty="0">
                <a:solidFill>
                  <a:srgbClr val="000000"/>
                </a:solidFill>
                <a:latin typeface="inherit"/>
              </a:rPr>
              <a:t>de colores</a:t>
            </a:r>
            <a:r>
              <a:rPr lang="es-ES" dirty="0" smtClean="0">
                <a:solidFill>
                  <a:srgbClr val="000000"/>
                </a:solidFill>
                <a:latin typeface="inherit"/>
              </a:rPr>
              <a:t>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s-ES" dirty="0">
              <a:solidFill>
                <a:srgbClr val="000000"/>
              </a:solidFill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inherit"/>
              </a:rPr>
              <a:t>Si se utilizan muchos colores o sin son muy brillantes, </a:t>
            </a:r>
            <a:r>
              <a:rPr lang="es-ES" b="1" dirty="0">
                <a:solidFill>
                  <a:srgbClr val="000000"/>
                </a:solidFill>
                <a:latin typeface="inherit"/>
              </a:rPr>
              <a:t>el despliegue puede ser confuso</a:t>
            </a:r>
            <a:endParaRPr lang="es-E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9" name="Triángulo isósceles 8"/>
          <p:cNvSpPr/>
          <p:nvPr/>
        </p:nvSpPr>
        <p:spPr>
          <a:xfrm rot="3912274">
            <a:off x="6641926" y="1197422"/>
            <a:ext cx="4336472" cy="3740728"/>
          </a:xfrm>
          <a:prstGeom prst="triangle">
            <a:avLst>
              <a:gd name="adj" fmla="val 50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riángulo isósceles 9"/>
          <p:cNvSpPr/>
          <p:nvPr/>
        </p:nvSpPr>
        <p:spPr>
          <a:xfrm rot="1857518">
            <a:off x="6641926" y="1197422"/>
            <a:ext cx="4336472" cy="3740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Triángulo isósceles 10"/>
          <p:cNvSpPr/>
          <p:nvPr/>
        </p:nvSpPr>
        <p:spPr>
          <a:xfrm>
            <a:off x="6406394" y="1023811"/>
            <a:ext cx="4336472" cy="3740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iángulo isósceles 11"/>
          <p:cNvSpPr/>
          <p:nvPr/>
        </p:nvSpPr>
        <p:spPr>
          <a:xfrm rot="5225409">
            <a:off x="6933881" y="1442158"/>
            <a:ext cx="4336472" cy="3740728"/>
          </a:xfrm>
          <a:prstGeom prst="triangle">
            <a:avLst>
              <a:gd name="adj" fmla="val 50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riángulo isósceles 12"/>
          <p:cNvSpPr/>
          <p:nvPr/>
        </p:nvSpPr>
        <p:spPr>
          <a:xfrm rot="7186789">
            <a:off x="6952637" y="1962514"/>
            <a:ext cx="4336472" cy="3740728"/>
          </a:xfrm>
          <a:prstGeom prst="triangle">
            <a:avLst>
              <a:gd name="adj" fmla="val 50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7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</a:t>
            </a:r>
            <a:r>
              <a:rPr lang="es-ES_tradnl" dirty="0"/>
              <a:t>de la información </a:t>
            </a:r>
            <a:r>
              <a:rPr lang="es-ES_tradnl" dirty="0" smtClean="0"/>
              <a:t> - Colores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54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dirty="0" smtClean="0"/>
              <a:t>Limitar </a:t>
            </a:r>
            <a:r>
              <a:rPr lang="es-ES_tradnl" dirty="0"/>
              <a:t>el número de colores utilizados. </a:t>
            </a:r>
          </a:p>
          <a:p>
            <a:pPr lvl="1"/>
            <a:r>
              <a:rPr lang="es-ES_tradnl" dirty="0"/>
              <a:t>No asociar solamente colores a significados. </a:t>
            </a:r>
          </a:p>
          <a:p>
            <a:pPr lvl="2"/>
            <a:r>
              <a:rPr lang="es-ES_tradnl" dirty="0"/>
              <a:t>10% de los humanos no perciben el color. </a:t>
            </a:r>
          </a:p>
          <a:p>
            <a:pPr lvl="2"/>
            <a:r>
              <a:rPr lang="es-ES_tradnl" dirty="0"/>
              <a:t>Acompañarlos de algún otro tipo de identificación </a:t>
            </a:r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Usar </a:t>
            </a:r>
            <a:r>
              <a:rPr lang="es-ES_tradnl" dirty="0"/>
              <a:t>los colores consistentemente.</a:t>
            </a:r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Usar </a:t>
            </a:r>
            <a:r>
              <a:rPr lang="es-ES_tradnl" dirty="0"/>
              <a:t>cambio de color para mostrar cambios en el estado del sistema.</a:t>
            </a:r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Combinar </a:t>
            </a:r>
            <a:r>
              <a:rPr lang="es-ES_tradnl" dirty="0"/>
              <a:t>los colores cuidadosamente.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1095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Soporte </a:t>
            </a:r>
            <a:r>
              <a:rPr lang="es-ES_tradnl" dirty="0"/>
              <a:t>al usuario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2A54E-552D-4175-A53A-4E091844897F}" type="slidenum">
              <a:rPr lang="es-AR" smtClean="0"/>
              <a:pPr/>
              <a:t>55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/>
              <a:t>Mensajes del sistema por acciones del usuario.</a:t>
            </a:r>
          </a:p>
          <a:p>
            <a:r>
              <a:rPr lang="es-ES_tradnl"/>
              <a:t>Ayudas en línea.</a:t>
            </a:r>
          </a:p>
          <a:p>
            <a:r>
              <a:rPr lang="es-ES_tradnl"/>
              <a:t>Documentación del sistema.</a:t>
            </a:r>
            <a:endParaRPr lang="es-ES_tradnl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24" y="1791025"/>
            <a:ext cx="152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s://wiki.openoffice.org/w/images/9/9f/ES_StarBasic_FuncionesSubrutinas.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3513" y="3356992"/>
            <a:ext cx="4733925" cy="1266826"/>
          </a:xfrm>
          <a:prstGeom prst="rect">
            <a:avLst/>
          </a:prstGeom>
          <a:noFill/>
        </p:spPr>
      </p:pic>
      <p:sp>
        <p:nvSpPr>
          <p:cNvPr id="12" name="11 CuadroTexto"/>
          <p:cNvSpPr txBox="1"/>
          <p:nvPr/>
        </p:nvSpPr>
        <p:spPr>
          <a:xfrm>
            <a:off x="1703513" y="472514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Mensaje de error con aclaración técnica </a:t>
            </a:r>
            <a:endParaRPr lang="es-ES" dirty="0"/>
          </a:p>
        </p:txBody>
      </p:sp>
      <p:pic>
        <p:nvPicPr>
          <p:cNvPr id="10" name="Picture 4" descr="http://www.usolab.com/wl/images/error_502_google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3512" y="3385459"/>
            <a:ext cx="5040560" cy="2800311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2279576" y="616530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Mensaje de error por default </a:t>
            </a:r>
            <a:endParaRPr lang="es-ES" dirty="0"/>
          </a:p>
        </p:txBody>
      </p:sp>
      <p:pic>
        <p:nvPicPr>
          <p:cNvPr id="11" name="Picture 8" descr="http://jordisan.net/uploads/wordpress/2006/12/disculp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9443" y="3356993"/>
            <a:ext cx="5436096" cy="3096344"/>
          </a:xfrm>
          <a:prstGeom prst="rect">
            <a:avLst/>
          </a:prstGeom>
          <a:noFill/>
        </p:spPr>
      </p:pic>
      <p:sp>
        <p:nvSpPr>
          <p:cNvPr id="15" name="14 CuadroTexto"/>
          <p:cNvSpPr txBox="1"/>
          <p:nvPr/>
        </p:nvSpPr>
        <p:spPr>
          <a:xfrm>
            <a:off x="7319006" y="6309320"/>
            <a:ext cx="297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Ayuda con lenguaje natural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197365" y="642978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Mensaje de error personalizado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6509" y="2965594"/>
            <a:ext cx="548612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CuadroTexto"/>
          <p:cNvSpPr txBox="1"/>
          <p:nvPr/>
        </p:nvSpPr>
        <p:spPr>
          <a:xfrm>
            <a:off x="7471407" y="6516052"/>
            <a:ext cx="17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Ayuda en Línea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3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Estilos </a:t>
            </a:r>
            <a:r>
              <a:rPr lang="es-ES" dirty="0"/>
              <a:t>de Interfaces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56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6805" name="5 Marcador de contenido"/>
          <p:cNvSpPr>
            <a:spLocks noGrp="1"/>
          </p:cNvSpPr>
          <p:nvPr>
            <p:ph type="body" sz="quarter" idx="13"/>
          </p:nvPr>
        </p:nvSpPr>
        <p:spPr>
          <a:xfrm>
            <a:off x="623392" y="3103418"/>
            <a:ext cx="9793088" cy="2189018"/>
          </a:xfrm>
        </p:spPr>
        <p:txBody>
          <a:bodyPr>
            <a:normAutofit/>
          </a:bodyPr>
          <a:lstStyle/>
          <a:p>
            <a:pPr lvl="1"/>
            <a:r>
              <a:rPr lang="es-ES" sz="3300" dirty="0" smtClean="0"/>
              <a:t>Interfaces </a:t>
            </a:r>
            <a:r>
              <a:rPr lang="es-ES" sz="3300" dirty="0"/>
              <a:t>Accesibles</a:t>
            </a:r>
          </a:p>
          <a:p>
            <a:pPr lvl="2"/>
            <a:r>
              <a:rPr lang="es-ES" sz="2700" dirty="0"/>
              <a:t>Son las interfaces que respetan las normas del diseño universal para que puedan ser accedidas por cualquier usuario independientemente de sus condiciones físicas  y mentales.</a:t>
            </a:r>
          </a:p>
          <a:p>
            <a:pPr lvl="1"/>
            <a:endParaRPr lang="es-ES_tradnl" sz="2500" dirty="0"/>
          </a:p>
          <a:p>
            <a:pPr lvl="1"/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</p:spTree>
    <p:extLst>
      <p:ext uri="{BB962C8B-B14F-4D97-AF65-F5344CB8AC3E}">
        <p14:creationId xmlns:p14="http://schemas.microsoft.com/office/powerpoint/2010/main" val="26671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5596" y="435067"/>
            <a:ext cx="10772775" cy="1129444"/>
          </a:xfrm>
        </p:spPr>
        <p:txBody>
          <a:bodyPr>
            <a:normAutofit/>
          </a:bodyPr>
          <a:lstStyle/>
          <a:p>
            <a:r>
              <a:rPr lang="es-ES" dirty="0" smtClean="0"/>
              <a:t>Herramientas </a:t>
            </a:r>
            <a:r>
              <a:rPr lang="es-ES" dirty="0"/>
              <a:t>de </a:t>
            </a:r>
            <a:r>
              <a:rPr lang="es-ES" dirty="0" err="1"/>
              <a:t>prototipado</a:t>
            </a:r>
            <a:endParaRPr lang="es-ES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57</a:t>
            </a:fld>
            <a:endParaRPr lang="es-AR" dirty="0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439817" y="623731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Balsamiq Mockups</a:t>
            </a:r>
          </a:p>
        </p:txBody>
      </p:sp>
      <p:pic>
        <p:nvPicPr>
          <p:cNvPr id="134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340" y="1847749"/>
            <a:ext cx="9008743" cy="451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01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Herramientas </a:t>
            </a:r>
            <a:r>
              <a:rPr lang="es-ES" dirty="0"/>
              <a:t>de </a:t>
            </a:r>
            <a:r>
              <a:rPr lang="es-ES" dirty="0" err="1"/>
              <a:t>prototipado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58</a:t>
            </a:fld>
            <a:endParaRPr lang="es-AR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ES" dirty="0"/>
              <a:t>2019</a:t>
            </a:r>
            <a:endParaRPr lang="es-AR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1" y="1776364"/>
            <a:ext cx="9949359" cy="4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11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391" y="418288"/>
            <a:ext cx="10772775" cy="1129444"/>
          </a:xfrm>
        </p:spPr>
        <p:txBody>
          <a:bodyPr>
            <a:normAutofit/>
          </a:bodyPr>
          <a:lstStyle/>
          <a:p>
            <a:r>
              <a:rPr lang="es-ES" dirty="0" smtClean="0"/>
              <a:t>Herramientas </a:t>
            </a:r>
            <a:r>
              <a:rPr lang="es-ES" dirty="0"/>
              <a:t>de </a:t>
            </a:r>
            <a:r>
              <a:rPr lang="es-ES" dirty="0" err="1"/>
              <a:t>prototipado</a:t>
            </a:r>
            <a:endParaRPr lang="es-ES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59</a:t>
            </a:fld>
            <a:endParaRPr lang="es-AR" dirty="0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137218" name="Picture 2" descr="http://www.smartdraw.com/specials/images/examples/wireframe-example-online-stor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1342" y="1493588"/>
            <a:ext cx="6686706" cy="4995080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4151784" y="6488668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http://www.smartdraw.com/</a:t>
            </a:r>
          </a:p>
        </p:txBody>
      </p:sp>
    </p:spTree>
    <p:extLst>
      <p:ext uri="{BB962C8B-B14F-4D97-AF65-F5344CB8AC3E}">
        <p14:creationId xmlns:p14="http://schemas.microsoft.com/office/powerpoint/2010/main" val="36188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6</a:t>
            </a:fld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5084618" y="1991684"/>
            <a:ext cx="6978426" cy="4314496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Variedad de tecnologías que deben adaptarse al usuario</a:t>
            </a:r>
          </a:p>
          <a:p>
            <a:pPr lvl="1"/>
            <a:r>
              <a:rPr lang="es-ES_tradnl" dirty="0"/>
              <a:t>Hipertexto, sonido, presentaciones tridimensionales, video, realidad virtual, etc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r>
              <a:rPr lang="es-ES_tradnl" dirty="0"/>
              <a:t>Configuraciones de hardware</a:t>
            </a:r>
          </a:p>
          <a:p>
            <a:pPr lvl="1"/>
            <a:r>
              <a:rPr lang="es-ES_tradnl" dirty="0"/>
              <a:t>Teclado, mouse, dispositivos de presentación gráfica, lápices, anteojos de realidad virtual, reconocimiento de voz, etc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r>
              <a:rPr lang="es-ES_tradnl" dirty="0"/>
              <a:t>Variedad de Dispositivos</a:t>
            </a:r>
          </a:p>
          <a:p>
            <a:pPr lvl="1"/>
            <a:r>
              <a:rPr lang="es-ES_tradnl" dirty="0"/>
              <a:t>PC, equipos específicos, celulares, televisores, etc.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287749" name="Rectangle 5"/>
          <p:cNvSpPr>
            <a:spLocks noChangeArrowheads="1"/>
          </p:cNvSpPr>
          <p:nvPr/>
        </p:nvSpPr>
        <p:spPr bwMode="auto">
          <a:xfrm>
            <a:off x="2208213" y="3429001"/>
            <a:ext cx="77724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 algn="just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/>
            </a:pPr>
            <a:endParaRPr lang="es-ES_tradnl" sz="2300" dirty="0">
              <a:latin typeface="+mn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r="7882"/>
          <a:stretch/>
        </p:blipFill>
        <p:spPr>
          <a:xfrm>
            <a:off x="335235" y="2187559"/>
            <a:ext cx="4419600" cy="3524221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8629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" dirty="0"/>
              <a:t>Interfaces para diferentes dispositivos</a:t>
            </a:r>
            <a:endParaRPr lang="es-ES" alt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60</a:t>
            </a:fld>
            <a:endParaRPr lang="es-AR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246430" y="2084234"/>
            <a:ext cx="414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Ver demos:</a:t>
            </a:r>
          </a:p>
          <a:p>
            <a:r>
              <a:rPr lang="es-AR" dirty="0">
                <a:hlinkClick r:id="rId3"/>
              </a:rPr>
              <a:t>https://www.altia.com/demos</a:t>
            </a:r>
            <a:r>
              <a:rPr lang="es-AR" dirty="0" smtClean="0">
                <a:hlinkClick r:id="rId3"/>
              </a:rPr>
              <a:t>/</a:t>
            </a:r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428" y="1933447"/>
            <a:ext cx="3095625" cy="183832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ángulo 7"/>
          <p:cNvSpPr/>
          <p:nvPr/>
        </p:nvSpPr>
        <p:spPr>
          <a:xfrm>
            <a:off x="1325874" y="4993562"/>
            <a:ext cx="3008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hlinkClick r:id="rId5"/>
              </a:rPr>
              <a:t>https://activetheory.net/home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28" y="4060347"/>
            <a:ext cx="5476012" cy="2605093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57387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Más ejemplos de interfaces</a:t>
            </a:r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61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6023179" y="982385"/>
            <a:ext cx="3891253" cy="660516"/>
          </a:xfrm>
        </p:spPr>
        <p:txBody>
          <a:bodyPr>
            <a:normAutofit fontScale="77500" lnSpcReduction="20000"/>
          </a:bodyPr>
          <a:lstStyle/>
          <a:p>
            <a:r>
              <a:rPr lang="es-AR" dirty="0">
                <a:hlinkClick r:id="rId2"/>
              </a:rPr>
              <a:t>https://</a:t>
            </a:r>
            <a:r>
              <a:rPr lang="es-AR" dirty="0" smtClean="0">
                <a:hlinkClick r:id="rId2"/>
              </a:rPr>
              <a:t>codewebbarcelona.com/blog/mejores-disenos-web-2019-2020</a:t>
            </a:r>
            <a:r>
              <a:rPr lang="es-AR" dirty="0">
                <a:hlinkClick r:id="rId2"/>
              </a:rPr>
              <a:t>/</a:t>
            </a:r>
            <a:endParaRPr lang="es-AR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AR" smtClean="0"/>
              <a:t>2019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AR" smtClean="0"/>
              <a:t>Ingeniería de Software II</a:t>
            </a:r>
            <a:endParaRPr lang="es-AR" dirty="0"/>
          </a:p>
        </p:txBody>
      </p:sp>
      <p:sp>
        <p:nvSpPr>
          <p:cNvPr id="11" name="Rectángulo 10"/>
          <p:cNvSpPr/>
          <p:nvPr/>
        </p:nvSpPr>
        <p:spPr>
          <a:xfrm>
            <a:off x="3575658" y="2317603"/>
            <a:ext cx="205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3"/>
              </a:rPr>
              <a:t>https://boegin.com/</a:t>
            </a:r>
            <a:endParaRPr lang="es-AR" dirty="0"/>
          </a:p>
        </p:txBody>
      </p:sp>
      <p:sp>
        <p:nvSpPr>
          <p:cNvPr id="14" name="Rectángulo 13"/>
          <p:cNvSpPr/>
          <p:nvPr/>
        </p:nvSpPr>
        <p:spPr>
          <a:xfrm>
            <a:off x="7209053" y="5270047"/>
            <a:ext cx="238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4"/>
              </a:rPr>
              <a:t>https://www.mendo.nl/</a:t>
            </a:r>
            <a:endParaRPr lang="es-AR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79" y="1852540"/>
            <a:ext cx="4752975" cy="1967012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8" y="4055374"/>
            <a:ext cx="6359237" cy="2218338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38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6 principios para el diseño </a:t>
            </a:r>
            <a:r>
              <a:rPr lang="es-ES" dirty="0"/>
              <a:t>de la interfaz del usuario</a:t>
            </a:r>
            <a:br>
              <a:rPr lang="es-ES" dirty="0"/>
            </a:br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7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5951984" y="6509534"/>
            <a:ext cx="5907507" cy="258179"/>
          </a:xfrm>
        </p:spPr>
        <p:txBody>
          <a:bodyPr/>
          <a:lstStyle/>
          <a:p>
            <a:r>
              <a:rPr lang="es-AR" dirty="0">
                <a:hlinkClick r:id="rId2"/>
              </a:rPr>
              <a:t>https://www.efectodigital.online/post/2018/04/18/dise%C3%B1o-de-interfaz-de-usuario-ui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43" y="1930441"/>
            <a:ext cx="9468487" cy="437630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535382" y="2272146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8" name="Elipse 7"/>
          <p:cNvSpPr/>
          <p:nvPr/>
        </p:nvSpPr>
        <p:spPr>
          <a:xfrm>
            <a:off x="4294909" y="2272146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2</a:t>
            </a:r>
            <a:endParaRPr lang="es-AR" dirty="0"/>
          </a:p>
        </p:txBody>
      </p:sp>
      <p:sp>
        <p:nvSpPr>
          <p:cNvPr id="10" name="Elipse 9"/>
          <p:cNvSpPr/>
          <p:nvPr/>
        </p:nvSpPr>
        <p:spPr>
          <a:xfrm>
            <a:off x="6844145" y="2272147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3</a:t>
            </a:r>
            <a:endParaRPr lang="es-AR" dirty="0"/>
          </a:p>
        </p:txBody>
      </p:sp>
      <p:sp>
        <p:nvSpPr>
          <p:cNvPr id="11" name="Elipse 10"/>
          <p:cNvSpPr/>
          <p:nvPr/>
        </p:nvSpPr>
        <p:spPr>
          <a:xfrm>
            <a:off x="6279686" y="3596383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4</a:t>
            </a:r>
            <a:endParaRPr lang="es-AR" dirty="0"/>
          </a:p>
        </p:txBody>
      </p:sp>
      <p:sp>
        <p:nvSpPr>
          <p:cNvPr id="12" name="Elipse 11"/>
          <p:cNvSpPr/>
          <p:nvPr/>
        </p:nvSpPr>
        <p:spPr>
          <a:xfrm>
            <a:off x="9104166" y="3596383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5</a:t>
            </a:r>
            <a:endParaRPr lang="es-AR" dirty="0"/>
          </a:p>
        </p:txBody>
      </p:sp>
      <p:sp>
        <p:nvSpPr>
          <p:cNvPr id="13" name="Elipse 12"/>
          <p:cNvSpPr/>
          <p:nvPr/>
        </p:nvSpPr>
        <p:spPr>
          <a:xfrm>
            <a:off x="9656618" y="4923855"/>
            <a:ext cx="29046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6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193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de la interfaz del usuario</a:t>
            </a:r>
            <a:br>
              <a:rPr lang="es-ES" dirty="0"/>
            </a:br>
            <a:r>
              <a:rPr lang="es-ES_tradnl" dirty="0"/>
              <a:t>Proceso </a:t>
            </a:r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8</a:t>
            </a:fld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dirty="0" err="1"/>
              <a:t>Pressman</a:t>
            </a:r>
            <a:r>
              <a:rPr lang="es-AR" dirty="0"/>
              <a:t> </a:t>
            </a:r>
            <a:r>
              <a:rPr lang="es-AR" dirty="0" err="1"/>
              <a:t>cp</a:t>
            </a:r>
            <a:r>
              <a:rPr lang="es-AR" dirty="0"/>
              <a:t> 11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AR" dirty="0" smtClean="0"/>
              <a:t>El proceso de análisis y diseño de interfaces de usuario es iterativo </a:t>
            </a:r>
            <a:endParaRPr lang="es-AR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Ingeniería de Software II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26" y="2503991"/>
            <a:ext cx="8392716" cy="387733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061826" y="1496385"/>
            <a:ext cx="2977446" cy="17543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AR" b="1" dirty="0"/>
              <a:t>Análisis y modelado: </a:t>
            </a:r>
            <a:r>
              <a:rPr lang="es-AR" dirty="0"/>
              <a:t>Definir objetos y acciones de la interfaz (operaciones) con el uso de la información desarrollada en el análisis de la interfaz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561357" y="5032206"/>
            <a:ext cx="3305471" cy="14773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AR" b="1" dirty="0"/>
              <a:t>Diseño de la interfaz</a:t>
            </a:r>
            <a:r>
              <a:rPr lang="es-AR" dirty="0"/>
              <a:t>: Definir eventos (acciones del usuario) que harán que cambie el estado de la interfaz de usuario. Hay que modelar este comportamiento.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05278" y="5245102"/>
            <a:ext cx="3081748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AR" b="1" dirty="0"/>
              <a:t>Construcción de la interfaz</a:t>
            </a:r>
            <a:r>
              <a:rPr lang="es-AR" dirty="0"/>
              <a:t>:  Ilustrar cada estado de la interfaz como lo vería en la realidad el usuario final.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77749" y="2512047"/>
            <a:ext cx="2906729" cy="147732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AR" b="1" dirty="0"/>
              <a:t>Validación: </a:t>
            </a:r>
            <a:r>
              <a:rPr lang="es-AR" dirty="0"/>
              <a:t>Indicar cómo interpreta el usuario el estado del sistema a partir de la información provista a través de la interfaz.</a:t>
            </a:r>
          </a:p>
        </p:txBody>
      </p:sp>
    </p:spTree>
    <p:extLst>
      <p:ext uri="{BB962C8B-B14F-4D97-AF65-F5344CB8AC3E}">
        <p14:creationId xmlns:p14="http://schemas.microsoft.com/office/powerpoint/2010/main" val="22922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Diseño de </a:t>
            </a:r>
            <a:r>
              <a:rPr lang="es-AR" dirty="0"/>
              <a:t>experiencias de  usuario (</a:t>
            </a:r>
            <a:r>
              <a:rPr lang="es-AR" dirty="0" err="1"/>
              <a:t>Udx</a:t>
            </a:r>
            <a:r>
              <a:rPr lang="es-AR" dirty="0"/>
              <a:t>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BA4C-BE2D-4FDA-A3F1-EFC03F3DB517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02227" y="2161675"/>
            <a:ext cx="4336993" cy="3851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2800" dirty="0"/>
              <a:t>El </a:t>
            </a:r>
            <a:r>
              <a:rPr lang="es-AR" sz="2800" b="1" dirty="0"/>
              <a:t>diseño de experiencias de usuario </a:t>
            </a:r>
            <a:r>
              <a:rPr lang="es-AR" sz="2800" dirty="0"/>
              <a:t>(</a:t>
            </a:r>
            <a:r>
              <a:rPr lang="es-AR" sz="2800" dirty="0" err="1"/>
              <a:t>Udx</a:t>
            </a:r>
            <a:r>
              <a:rPr lang="es-AR" sz="2800" dirty="0"/>
              <a:t>) es un conjunto de métodos aplicados al proceso de diseño que buscan satisfacer las necesidades del cliente y proporciona una buena experiencia a los usuarios destinatarios. (</a:t>
            </a:r>
            <a:r>
              <a:rPr lang="es-AR" sz="2800" dirty="0" err="1"/>
              <a:t>Allanwood</a:t>
            </a:r>
            <a:r>
              <a:rPr lang="es-AR" sz="2800" dirty="0"/>
              <a:t> &amp; </a:t>
            </a:r>
            <a:r>
              <a:rPr lang="es-AR" sz="2800" dirty="0" err="1"/>
              <a:t>Beare</a:t>
            </a:r>
            <a:r>
              <a:rPr lang="es-AR" sz="2800" dirty="0"/>
              <a:t> 2015)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Ingeniería de Software II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6" y="1917755"/>
            <a:ext cx="7248525" cy="474345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6 Marcador de texto"/>
          <p:cNvSpPr txBox="1">
            <a:spLocks/>
          </p:cNvSpPr>
          <p:nvPr/>
        </p:nvSpPr>
        <p:spPr>
          <a:xfrm>
            <a:off x="2600851" y="6356826"/>
            <a:ext cx="2162515" cy="3054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91440" indent="-9144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Esteve </a:t>
            </a:r>
            <a:r>
              <a:rPr lang="es-ES_tradnl" dirty="0" err="1" smtClean="0">
                <a:solidFill>
                  <a:schemeClr val="tx1">
                    <a:alpha val="60000"/>
                  </a:schemeClr>
                </a:solidFill>
              </a:rPr>
              <a:t>Krug</a:t>
            </a:r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 : No me hagas pensar” </a:t>
            </a:r>
            <a:r>
              <a:rPr lang="es-ES_tradnl" dirty="0" err="1" smtClean="0">
                <a:solidFill>
                  <a:schemeClr val="tx1">
                    <a:alpha val="60000"/>
                  </a:schemeClr>
                </a:solidFill>
              </a:rPr>
              <a:t>pag</a:t>
            </a:r>
            <a:r>
              <a:rPr lang="es-ES_tradnl" dirty="0" smtClean="0">
                <a:solidFill>
                  <a:schemeClr val="tx1">
                    <a:alpha val="60000"/>
                  </a:schemeClr>
                </a:solidFill>
              </a:rPr>
              <a:t>  23</a:t>
            </a:r>
            <a:endParaRPr lang="es-ES_tradn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8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ysClr val="windowText" lastClr="000000"/>
      </a:dk1>
      <a:lt1>
        <a:sysClr val="window" lastClr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G I 2016" id="{7D710C11-A9A7-4655-97C4-BAD4B08B9899}" vid="{528455DC-6436-42CF-BA55-9ED6BE3C4C3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_2020_Isoft2</Template>
  <TotalTime>1162</TotalTime>
  <Words>3166</Words>
  <Application>Microsoft Office PowerPoint</Application>
  <PresentationFormat>Panorámica</PresentationFormat>
  <Paragraphs>528</Paragraphs>
  <Slides>61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Gill Sans Light</vt:lpstr>
      <vt:lpstr>inherit</vt:lpstr>
      <vt:lpstr>Wingdings</vt:lpstr>
      <vt:lpstr>Ing soft 2_Plantilla_2019</vt:lpstr>
      <vt:lpstr>Ingeniería de software II</vt:lpstr>
      <vt:lpstr>¿Qué es el diseño de una interface de usuario  (UI- User Interface)?</vt:lpstr>
      <vt:lpstr>¿Cual es el objetivo de la UI?</vt:lpstr>
      <vt:lpstr>Diseño de la interfaz del usuario Conceptos iniciales</vt:lpstr>
      <vt:lpstr>Diseño de la interfaz del usuario Conceptos iniciales</vt:lpstr>
      <vt:lpstr>Diseño de la interfaz del usuario Conceptos iniciales</vt:lpstr>
      <vt:lpstr>6 principios para el diseño de la interfaz del usuario </vt:lpstr>
      <vt:lpstr>Diseño de la interfaz del usuario Proceso </vt:lpstr>
      <vt:lpstr>Diseño de experiencias de  usuario (Udx)</vt:lpstr>
      <vt:lpstr>Diseño de Interfaces y (Udx) - Fuentes</vt:lpstr>
      <vt:lpstr>Diseño de Interfaces y (Udx) – Información a  relevar del usuario para crear el Perfil de usuario</vt:lpstr>
      <vt:lpstr>Diseño de Interfaces y (Udx) – Relevamiento de la tarea: Contexto y ambiente de trabajo</vt:lpstr>
      <vt:lpstr>Aspectos de diseño de interfaz</vt:lpstr>
      <vt:lpstr>Reglas básica del Diseño (reglas doradas del diseño)</vt:lpstr>
      <vt:lpstr>Reglas básica del Diseño   Dar control al usuario </vt:lpstr>
      <vt:lpstr>Reglas básica del Diseño Reducir la carga de memoria del usuario </vt:lpstr>
      <vt:lpstr>Reglas básica del Diseño Lograr una interfaz consistente  </vt:lpstr>
      <vt:lpstr>Reglas básica del Diseño Factores Humanos</vt:lpstr>
      <vt:lpstr>Usabilidad - Concepto</vt:lpstr>
      <vt:lpstr>Usabilidad - ¿Cuando existe? (1)</vt:lpstr>
      <vt:lpstr>Usabilidad - ¿Cuando existe? (2)</vt:lpstr>
      <vt:lpstr>Principios de Usabilidad -  JACOB NIELSEN</vt:lpstr>
      <vt:lpstr>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Diseño de la interfaz del usuario Principios de Nielsen</vt:lpstr>
      <vt:lpstr>Estilos de Interfaces</vt:lpstr>
      <vt:lpstr>Diseño de la interfaz del usuario Estilos de Interfaces</vt:lpstr>
      <vt:lpstr>Diseño de la interfaz del usuario Estilos de Interfaces  - Interfaz de comandos</vt:lpstr>
      <vt:lpstr>Diseño de la interfaz del usuario Estilos de Interfaces - Interfaz de comandos</vt:lpstr>
      <vt:lpstr>Diseño de la interfaz del usuario Estilos de Interfaces - Interfaz de comandos</vt:lpstr>
      <vt:lpstr>Diseño de la interfaz del usuario Estilos de Interfaces - Interfaz de selección de menú</vt:lpstr>
      <vt:lpstr>Diseño de la interfaz del usuario Estilos de Interfaces - Interfaz gráfica de usuarios</vt:lpstr>
      <vt:lpstr>Diseño de la interfaz del usuario Estilos de Interfaces - Interfaz gráfica de usuarios</vt:lpstr>
      <vt:lpstr>Estilos de Interfaces – Llenado de formularios</vt:lpstr>
      <vt:lpstr>Diseño de la interfaz del usuario Estilos de Interfaces - Interfaz gráfica de usuarios</vt:lpstr>
      <vt:lpstr>Diseño de la interfaz del usuario Estilos de Interfaces - Interfaz gráfica de usuarios</vt:lpstr>
      <vt:lpstr>Diseño de la interfaz del usuario Estilos de Interfaces - Interfaz gráfica de usuarios</vt:lpstr>
      <vt:lpstr>Diseño de la interfaz del usuario Estilos de Interfaces - Reconocimiento de voz</vt:lpstr>
      <vt:lpstr>Estilos de Interfaces – Interfaces inteligentes</vt:lpstr>
      <vt:lpstr>Diseño de la interfaz del usuario Estilos de Interfaces - Interfaces para diferentes dispositivos</vt:lpstr>
      <vt:lpstr>Presentación de la información en pantalla</vt:lpstr>
      <vt:lpstr>Presentación de la información </vt:lpstr>
      <vt:lpstr>Presentación de la información </vt:lpstr>
      <vt:lpstr>Presentación de la información </vt:lpstr>
      <vt:lpstr>Presentación de la información  - Colores</vt:lpstr>
      <vt:lpstr>Presentación de la información  - Colores</vt:lpstr>
      <vt:lpstr>Soporte al usuario</vt:lpstr>
      <vt:lpstr>Estilos de Interfaces</vt:lpstr>
      <vt:lpstr>Herramientas de prototipado</vt:lpstr>
      <vt:lpstr>Herramientas de prototipado</vt:lpstr>
      <vt:lpstr>Herramientas de prototipado</vt:lpstr>
      <vt:lpstr>Diseño de la interfaz del usuario Interfaces para diferentes dispositivos</vt:lpstr>
      <vt:lpstr>Más ejemplos de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Ariel Pasini</dc:creator>
  <cp:lastModifiedBy>Usuario</cp:lastModifiedBy>
  <cp:revision>91</cp:revision>
  <dcterms:created xsi:type="dcterms:W3CDTF">2016-02-19T02:46:31Z</dcterms:created>
  <dcterms:modified xsi:type="dcterms:W3CDTF">2020-05-07T18:56:55Z</dcterms:modified>
</cp:coreProperties>
</file>